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media1.wav" ContentType="audio/unknown"/>
  <Override PartName="/ppt/media/media2.wav" ContentType="audio/unknown"/>
  <Override PartName="/ppt/media/media3.wav" ContentType="audio/unknown"/>
  <Override PartName="/ppt/media/image3.jpeg" ContentType="image/jpeg"/>
  <Override PartName="/ppt/media/media4.wav" ContentType="audio/unknown"/>
  <Override PartName="/ppt/media/image4.jpeg" ContentType="image/jpeg"/>
  <Override PartName="/ppt/media/media5.wav" ContentType="audio/unknown"/>
  <Override PartName="/ppt/media/image5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D2E8"/>
          </a:solidFill>
        </a:fill>
      </a:tcStyle>
    </a:wholeTbl>
    <a:band2H>
      <a:tcTxStyle b="def" i="def"/>
      <a:tcStyle>
        <a:tcBdr/>
        <a:fill>
          <a:solidFill>
            <a:srgbClr val="E6EAF4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2E7CB"/>
          </a:solidFill>
        </a:fill>
      </a:tcStyle>
    </a:wholeTbl>
    <a:band2H>
      <a:tcTxStyle b="def" i="def"/>
      <a:tcStyle>
        <a:tcBdr/>
        <a:fill>
          <a:solidFill>
            <a:srgbClr val="F8F4E7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5CDDE"/>
          </a:solidFill>
        </a:fill>
      </a:tcStyle>
    </a:wholeTbl>
    <a:band2H>
      <a:tcTxStyle b="def" i="def"/>
      <a:tcStyle>
        <a:tcBdr/>
        <a:fill>
          <a:solidFill>
            <a:srgbClr val="EBE8EF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firstCol>
    <a:la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lastRow>
    <a:firstRow>
      <a:tcTxStyle b="on" i="on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media/media4.wav>
</file>

<file path=ppt/media/media5.wa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8" name="Shape 10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0"/>
            <a:ext cx="10464800" cy="49403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half" idx="1"/>
          </p:nvPr>
        </p:nvSpPr>
        <p:spPr>
          <a:xfrm>
            <a:off x="1270000" y="5029200"/>
            <a:ext cx="10464800" cy="3568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xfrm>
            <a:off x="1270000" y="4279900"/>
            <a:ext cx="10464800" cy="38608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sz="quarter" idx="1"/>
          </p:nvPr>
        </p:nvSpPr>
        <p:spPr>
          <a:xfrm>
            <a:off x="1270000" y="8191500"/>
            <a:ext cx="10464800" cy="156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 txBox="1"/>
          <p:nvPr>
            <p:ph type="title"/>
          </p:nvPr>
        </p:nvSpPr>
        <p:spPr>
          <a:xfrm>
            <a:off x="952500" y="0"/>
            <a:ext cx="5334000" cy="4622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38" name="Body Level One…"/>
          <p:cNvSpPr txBox="1"/>
          <p:nvPr>
            <p:ph type="body" sz="half" idx="1"/>
          </p:nvPr>
        </p:nvSpPr>
        <p:spPr>
          <a:xfrm>
            <a:off x="952500" y="4762500"/>
            <a:ext cx="5334000" cy="4991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Text"/>
          <p:cNvSpPr txBox="1"/>
          <p:nvPr>
            <p:ph type="title"/>
          </p:nvPr>
        </p:nvSpPr>
        <p:spPr>
          <a:xfrm>
            <a:off x="952500" y="93506"/>
            <a:ext cx="11099800" cy="286098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" name="Body Level One…"/>
          <p:cNvSpPr txBox="1"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9320106" y="8779791"/>
            <a:ext cx="3034454" cy="520701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audio" Target="../media/media1.wav"/><Relationship Id="rId3" Type="http://schemas.microsoft.com/office/2007/relationships/media" Target="../media/media1.wav"/><Relationship Id="rId4" Type="http://schemas.openxmlformats.org/officeDocument/2006/relationships/image" Target="../media/image14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audio" Target="../media/media2.wav"/><Relationship Id="rId3" Type="http://schemas.microsoft.com/office/2007/relationships/media" Target="../media/media2.wav"/><Relationship Id="rId4" Type="http://schemas.openxmlformats.org/officeDocument/2006/relationships/image" Target="../media/image14.pn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audio" Target="../media/media3.wav"/><Relationship Id="rId3" Type="http://schemas.microsoft.com/office/2007/relationships/media" Target="../media/media3.wav"/><Relationship Id="rId4" Type="http://schemas.openxmlformats.org/officeDocument/2006/relationships/image" Target="../media/image14.png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Relationship Id="rId3" Type="http://schemas.openxmlformats.org/officeDocument/2006/relationships/audio" Target="../media/media4.wav"/><Relationship Id="rId4" Type="http://schemas.microsoft.com/office/2007/relationships/media" Target="../media/media4.wav"/><Relationship Id="rId5" Type="http://schemas.openxmlformats.org/officeDocument/2006/relationships/image" Target="../media/image14.png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jpeg"/><Relationship Id="rId3" Type="http://schemas.openxmlformats.org/officeDocument/2006/relationships/audio" Target="../media/media5.wav"/><Relationship Id="rId4" Type="http://schemas.microsoft.com/office/2007/relationships/media" Target="../media/media5.wav"/><Relationship Id="rId5" Type="http://schemas.openxmlformats.org/officeDocument/2006/relationships/image" Target="../media/image14.png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jpeg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eg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taiso.renpoo@gmail.com" TargetMode="External"/><Relationship Id="rId3" Type="http://schemas.openxmlformats.org/officeDocument/2006/relationships/hyperlink" Target="mailto:itosec@iii.u-tokyo.ac.jp" TargetMode="Externa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1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1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ound structure of  Ancient Greek Harmonia Modes:…"/>
          <p:cNvSpPr txBox="1"/>
          <p:nvPr>
            <p:ph type="ctrTitle"/>
          </p:nvPr>
        </p:nvSpPr>
        <p:spPr>
          <a:xfrm>
            <a:off x="609332" y="1662088"/>
            <a:ext cx="11786136" cy="4236557"/>
          </a:xfrm>
          <a:prstGeom prst="rect">
            <a:avLst/>
          </a:prstGeom>
        </p:spPr>
        <p:txBody>
          <a:bodyPr anchor="ctr"/>
          <a:lstStyle/>
          <a:p>
            <a:pPr marR="331470" defTabSz="457200">
              <a:defRPr b="1" sz="5000">
                <a:latin typeface="+mj-lt"/>
                <a:ea typeface="+mj-ea"/>
                <a:cs typeface="+mj-cs"/>
                <a:sym typeface="Helvetica"/>
              </a:defRPr>
            </a:pPr>
            <a:r>
              <a:t>Sound structure of </a:t>
            </a:r>
            <a:br/>
            <a:r>
              <a:t>Ancient Greek Harmonia Modes:</a:t>
            </a:r>
          </a:p>
          <a:p>
            <a:pPr marR="331470" defTabSz="457200">
              <a:defRPr b="1" sz="5000">
                <a:latin typeface="+mj-lt"/>
                <a:ea typeface="+mj-ea"/>
                <a:cs typeface="+mj-cs"/>
                <a:sym typeface="Helvetica"/>
              </a:defRPr>
            </a:pPr>
            <a:r>
              <a:t>Heterodyne resonance </a:t>
            </a:r>
          </a:p>
          <a:p>
            <a:pPr marR="331470" defTabSz="457200">
              <a:defRPr b="1" sz="5000">
                <a:latin typeface="+mj-lt"/>
                <a:ea typeface="+mj-ea"/>
                <a:cs typeface="+mj-cs"/>
                <a:sym typeface="Helvetica"/>
              </a:defRPr>
            </a:pPr>
            <a:r>
              <a:t>and </a:t>
            </a:r>
          </a:p>
          <a:p>
            <a:pPr marR="331470" defTabSz="457200">
              <a:defRPr b="1" sz="5000">
                <a:latin typeface="+mj-lt"/>
                <a:ea typeface="+mj-ea"/>
                <a:cs typeface="+mj-cs"/>
                <a:sym typeface="Helvetica"/>
              </a:defRPr>
            </a:pPr>
            <a:r>
              <a:t>differential bases</a:t>
            </a:r>
          </a:p>
        </p:txBody>
      </p:sp>
      <p:sp>
        <p:nvSpPr>
          <p:cNvPr id="111" name="Koji Sato, Ken Ito, Akinori Takei and Toru Toyoda,   Division of Composition and Conducting,  Interfaculty Initiative in Information Studies,  The University of Tokyo"/>
          <p:cNvSpPr txBox="1"/>
          <p:nvPr>
            <p:ph type="subTitle" sz="half" idx="1"/>
          </p:nvPr>
        </p:nvSpPr>
        <p:spPr>
          <a:xfrm>
            <a:off x="709313" y="5895992"/>
            <a:ext cx="11393027" cy="3206717"/>
          </a:xfrm>
          <a:prstGeom prst="rect">
            <a:avLst/>
          </a:prstGeom>
        </p:spPr>
        <p:txBody>
          <a:bodyPr anchor="ctr"/>
          <a:lstStyle/>
          <a:p>
            <a:pPr algn="r" defTabSz="457200">
              <a:defRPr sz="1800"/>
            </a:pPr>
            <a:r>
              <a:rPr sz="3800">
                <a:latin typeface="Century"/>
                <a:ea typeface="Century"/>
                <a:cs typeface="Century"/>
                <a:sym typeface="Century"/>
              </a:rPr>
              <a:t>Koji Sato, Ken Ito, Akinori Takei and Toru Toyoda,</a:t>
            </a:r>
            <a:br>
              <a:rPr sz="3800">
                <a:latin typeface="Century"/>
                <a:ea typeface="Century"/>
                <a:cs typeface="Century"/>
                <a:sym typeface="Century"/>
              </a:rPr>
            </a:br>
            <a:r>
              <a:rPr sz="1200">
                <a:latin typeface="Century"/>
                <a:ea typeface="Century"/>
                <a:cs typeface="Century"/>
                <a:sym typeface="Century"/>
              </a:rPr>
              <a:t> </a:t>
            </a:r>
            <a:br>
              <a:rPr sz="1200">
                <a:latin typeface="Century"/>
                <a:ea typeface="Century"/>
                <a:cs typeface="Century"/>
                <a:sym typeface="Century"/>
              </a:rPr>
            </a:br>
            <a:r>
              <a:rPr sz="2800">
                <a:latin typeface="Century"/>
                <a:ea typeface="Century"/>
                <a:cs typeface="Century"/>
                <a:sym typeface="Century"/>
              </a:rPr>
              <a:t>Division of Composition and Conducting, </a:t>
            </a:r>
            <a:br>
              <a:rPr sz="2800">
                <a:latin typeface="Century"/>
                <a:ea typeface="Century"/>
                <a:cs typeface="Century"/>
                <a:sym typeface="Century"/>
              </a:rPr>
            </a:br>
            <a:r>
              <a:rPr sz="2800">
                <a:latin typeface="Century"/>
                <a:ea typeface="Century"/>
                <a:cs typeface="Century"/>
                <a:sym typeface="Century"/>
              </a:rPr>
              <a:t>Interfaculty Initiative in Information Studies, </a:t>
            </a:r>
            <a:br>
              <a:rPr sz="2800">
                <a:latin typeface="Century"/>
                <a:ea typeface="Century"/>
                <a:cs typeface="Century"/>
                <a:sym typeface="Century"/>
              </a:rPr>
            </a:br>
            <a:r>
              <a:rPr sz="2800">
                <a:latin typeface="Century"/>
                <a:ea typeface="Century"/>
                <a:cs typeface="Century"/>
                <a:sym typeface="Century"/>
              </a:rPr>
              <a:t>The University of Tokyo</a:t>
            </a:r>
          </a:p>
        </p:txBody>
      </p:sp>
      <p:sp>
        <p:nvSpPr>
          <p:cNvPr id="112" name="ISTD-07 (M-2)"/>
          <p:cNvSpPr txBox="1"/>
          <p:nvPr/>
        </p:nvSpPr>
        <p:spPr>
          <a:xfrm>
            <a:off x="805887" y="650892"/>
            <a:ext cx="11393027" cy="1353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algn="l" defTabSz="457200">
              <a:defRPr sz="3800">
                <a:latin typeface="Century"/>
                <a:ea typeface="Century"/>
                <a:cs typeface="Century"/>
                <a:sym typeface="Century"/>
              </a:defRPr>
            </a:lvl1pPr>
          </a:lstStyle>
          <a:p>
            <a:pPr>
              <a:defRPr sz="1800"/>
            </a:pPr>
            <a:r>
              <a:rPr sz="3800"/>
              <a:t>ISTD-07 (M-2)</a:t>
            </a:r>
          </a:p>
        </p:txBody>
      </p:sp>
      <p:sp>
        <p:nvSpPr>
          <p:cNvPr id="113" name="Slide Number"/>
          <p:cNvSpPr txBox="1"/>
          <p:nvPr>
            <p:ph type="sldNum" sz="quarter" idx="4294967295"/>
          </p:nvPr>
        </p:nvSpPr>
        <p:spPr>
          <a:xfrm>
            <a:off x="-2" y="9232900"/>
            <a:ext cx="317603" cy="4191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>
              <a:defRPr sz="24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>
              <a:defRPr sz="1800"/>
            </a:pPr>
            <a:fld id="{86CB4B4D-7CA3-9044-876B-883B54F8677D}" type="slidenum">
              <a:rPr sz="2400"/>
            </a:fld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52685" y="1413073"/>
            <a:ext cx="14310170" cy="8040953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Differential fundamentals on diatonic scale"/>
          <p:cNvSpPr txBox="1"/>
          <p:nvPr>
            <p:ph type="title"/>
          </p:nvPr>
        </p:nvSpPr>
        <p:spPr>
          <a:xfrm>
            <a:off x="952500" y="21166"/>
            <a:ext cx="11099800" cy="2594175"/>
          </a:xfrm>
          <a:prstGeom prst="rect">
            <a:avLst/>
          </a:prstGeom>
        </p:spPr>
        <p:txBody>
          <a:bodyPr/>
          <a:lstStyle>
            <a:lvl1pPr defTabSz="531622">
              <a:defRPr b="1" sz="7280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638"/>
            </a:pPr>
            <a:r>
              <a:rPr b="1" sz="7280"/>
              <a:t>Differential fundamentals on diatonic scale</a:t>
            </a:r>
          </a:p>
        </p:txBody>
      </p:sp>
      <p:sp>
        <p:nvSpPr>
          <p:cNvPr id="166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sp>
        <p:nvSpPr>
          <p:cNvPr id="167" name="ratio"/>
          <p:cNvSpPr/>
          <p:nvPr/>
        </p:nvSpPr>
        <p:spPr>
          <a:xfrm>
            <a:off x="742470" y="4693620"/>
            <a:ext cx="1114575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ratio</a:t>
            </a:r>
          </a:p>
        </p:txBody>
      </p:sp>
      <p:sp>
        <p:nvSpPr>
          <p:cNvPr id="168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9832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169" name="8:8"/>
          <p:cNvSpPr/>
          <p:nvPr/>
        </p:nvSpPr>
        <p:spPr>
          <a:xfrm>
            <a:off x="2196372" y="4738070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8:8</a:t>
            </a:r>
          </a:p>
        </p:txBody>
      </p:sp>
      <p:sp>
        <p:nvSpPr>
          <p:cNvPr id="170" name="24/24"/>
          <p:cNvSpPr/>
          <p:nvPr/>
        </p:nvSpPr>
        <p:spPr>
          <a:xfrm>
            <a:off x="2143282" y="5649603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24/24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52685" y="1413073"/>
            <a:ext cx="14310170" cy="8040953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Differential fundamentals on diatonic scale"/>
          <p:cNvSpPr txBox="1"/>
          <p:nvPr>
            <p:ph type="title"/>
          </p:nvPr>
        </p:nvSpPr>
        <p:spPr>
          <a:xfrm>
            <a:off x="952500" y="21166"/>
            <a:ext cx="11099800" cy="2594175"/>
          </a:xfrm>
          <a:prstGeom prst="rect">
            <a:avLst/>
          </a:prstGeom>
        </p:spPr>
        <p:txBody>
          <a:bodyPr/>
          <a:lstStyle>
            <a:lvl1pPr defTabSz="531622">
              <a:defRPr b="1" sz="7280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638"/>
            </a:pPr>
            <a:r>
              <a:rPr b="1" sz="7280"/>
              <a:t>Differential fundamentals on diatonic scale</a:t>
            </a:r>
          </a:p>
        </p:txBody>
      </p:sp>
      <p:sp>
        <p:nvSpPr>
          <p:cNvPr id="174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sp>
        <p:nvSpPr>
          <p:cNvPr id="175" name="8:9"/>
          <p:cNvSpPr/>
          <p:nvPr/>
        </p:nvSpPr>
        <p:spPr>
          <a:xfrm>
            <a:off x="3316089" y="4734454"/>
            <a:ext cx="784622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8:9</a:t>
            </a:r>
          </a:p>
        </p:txBody>
      </p:sp>
      <p:sp>
        <p:nvSpPr>
          <p:cNvPr id="176" name="ratio"/>
          <p:cNvSpPr/>
          <p:nvPr/>
        </p:nvSpPr>
        <p:spPr>
          <a:xfrm>
            <a:off x="742470" y="4693620"/>
            <a:ext cx="1114575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ratio</a:t>
            </a:r>
          </a:p>
        </p:txBody>
      </p:sp>
      <p:sp>
        <p:nvSpPr>
          <p:cNvPr id="177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9832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178" name="8:8"/>
          <p:cNvSpPr/>
          <p:nvPr/>
        </p:nvSpPr>
        <p:spPr>
          <a:xfrm>
            <a:off x="2196372" y="4738070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8:8</a:t>
            </a:r>
          </a:p>
        </p:txBody>
      </p:sp>
      <p:sp>
        <p:nvSpPr>
          <p:cNvPr id="179" name="24/24"/>
          <p:cNvSpPr/>
          <p:nvPr/>
        </p:nvSpPr>
        <p:spPr>
          <a:xfrm>
            <a:off x="2143282" y="5649603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24/24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52685" y="1413073"/>
            <a:ext cx="14310170" cy="8040953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Differential fundamentals on diatonic scale"/>
          <p:cNvSpPr txBox="1"/>
          <p:nvPr>
            <p:ph type="title"/>
          </p:nvPr>
        </p:nvSpPr>
        <p:spPr>
          <a:xfrm>
            <a:off x="952500" y="21166"/>
            <a:ext cx="11099800" cy="2594175"/>
          </a:xfrm>
          <a:prstGeom prst="rect">
            <a:avLst/>
          </a:prstGeom>
        </p:spPr>
        <p:txBody>
          <a:bodyPr/>
          <a:lstStyle>
            <a:lvl1pPr defTabSz="531622">
              <a:defRPr b="1" sz="7280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638"/>
            </a:pPr>
            <a:r>
              <a:rPr b="1" sz="7280"/>
              <a:t>Differential fundamentals on diatonic scale</a:t>
            </a:r>
          </a:p>
        </p:txBody>
      </p:sp>
      <p:sp>
        <p:nvSpPr>
          <p:cNvPr id="183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sp>
        <p:nvSpPr>
          <p:cNvPr id="184" name="8:9"/>
          <p:cNvSpPr/>
          <p:nvPr/>
        </p:nvSpPr>
        <p:spPr>
          <a:xfrm>
            <a:off x="3316089" y="4734454"/>
            <a:ext cx="784622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8:9</a:t>
            </a:r>
          </a:p>
        </p:txBody>
      </p:sp>
      <p:sp>
        <p:nvSpPr>
          <p:cNvPr id="185" name="27/24"/>
          <p:cNvSpPr/>
          <p:nvPr/>
        </p:nvSpPr>
        <p:spPr>
          <a:xfrm>
            <a:off x="3262998" y="5645987"/>
            <a:ext cx="886571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27/24</a:t>
            </a:r>
          </a:p>
        </p:txBody>
      </p:sp>
      <p:sp>
        <p:nvSpPr>
          <p:cNvPr id="186" name="ratio"/>
          <p:cNvSpPr/>
          <p:nvPr/>
        </p:nvSpPr>
        <p:spPr>
          <a:xfrm>
            <a:off x="742470" y="4693620"/>
            <a:ext cx="1114575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ratio</a:t>
            </a:r>
          </a:p>
        </p:txBody>
      </p:sp>
      <p:sp>
        <p:nvSpPr>
          <p:cNvPr id="187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9832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188" name="8:8"/>
          <p:cNvSpPr/>
          <p:nvPr/>
        </p:nvSpPr>
        <p:spPr>
          <a:xfrm>
            <a:off x="2196372" y="4738070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8:8</a:t>
            </a:r>
          </a:p>
        </p:txBody>
      </p:sp>
      <p:sp>
        <p:nvSpPr>
          <p:cNvPr id="189" name="24/24"/>
          <p:cNvSpPr/>
          <p:nvPr/>
        </p:nvSpPr>
        <p:spPr>
          <a:xfrm>
            <a:off x="2143282" y="5649603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24/24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52685" y="1413073"/>
            <a:ext cx="14310170" cy="8040953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Differential fundamentals on diatonic scale"/>
          <p:cNvSpPr txBox="1"/>
          <p:nvPr>
            <p:ph type="title"/>
          </p:nvPr>
        </p:nvSpPr>
        <p:spPr>
          <a:xfrm>
            <a:off x="952500" y="21166"/>
            <a:ext cx="11099800" cy="2594175"/>
          </a:xfrm>
          <a:prstGeom prst="rect">
            <a:avLst/>
          </a:prstGeom>
        </p:spPr>
        <p:txBody>
          <a:bodyPr/>
          <a:lstStyle>
            <a:lvl1pPr defTabSz="531622">
              <a:defRPr b="1" sz="7280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638"/>
            </a:pPr>
            <a:r>
              <a:rPr b="1" sz="7280"/>
              <a:t>Differential fundamentals on diatonic scale</a:t>
            </a:r>
          </a:p>
        </p:txBody>
      </p:sp>
      <p:sp>
        <p:nvSpPr>
          <p:cNvPr id="193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sp>
        <p:nvSpPr>
          <p:cNvPr id="194" name="8:9"/>
          <p:cNvSpPr/>
          <p:nvPr/>
        </p:nvSpPr>
        <p:spPr>
          <a:xfrm>
            <a:off x="3316089" y="4734454"/>
            <a:ext cx="784622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8:9</a:t>
            </a:r>
          </a:p>
        </p:txBody>
      </p:sp>
      <p:sp>
        <p:nvSpPr>
          <p:cNvPr id="195" name="4:5"/>
          <p:cNvSpPr/>
          <p:nvPr/>
        </p:nvSpPr>
        <p:spPr>
          <a:xfrm>
            <a:off x="4437922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4:5</a:t>
            </a:r>
          </a:p>
        </p:txBody>
      </p:sp>
      <p:sp>
        <p:nvSpPr>
          <p:cNvPr id="196" name="27/24"/>
          <p:cNvSpPr/>
          <p:nvPr/>
        </p:nvSpPr>
        <p:spPr>
          <a:xfrm>
            <a:off x="3262998" y="5645987"/>
            <a:ext cx="886571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27/24</a:t>
            </a:r>
          </a:p>
        </p:txBody>
      </p:sp>
      <p:sp>
        <p:nvSpPr>
          <p:cNvPr id="197" name="ratio"/>
          <p:cNvSpPr/>
          <p:nvPr/>
        </p:nvSpPr>
        <p:spPr>
          <a:xfrm>
            <a:off x="742470" y="4693620"/>
            <a:ext cx="1114575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ratio</a:t>
            </a:r>
          </a:p>
        </p:txBody>
      </p:sp>
      <p:sp>
        <p:nvSpPr>
          <p:cNvPr id="198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9832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199" name="8:8"/>
          <p:cNvSpPr/>
          <p:nvPr/>
        </p:nvSpPr>
        <p:spPr>
          <a:xfrm>
            <a:off x="2196372" y="4738070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8:8</a:t>
            </a:r>
          </a:p>
        </p:txBody>
      </p:sp>
      <p:sp>
        <p:nvSpPr>
          <p:cNvPr id="200" name="24/24"/>
          <p:cNvSpPr/>
          <p:nvPr/>
        </p:nvSpPr>
        <p:spPr>
          <a:xfrm>
            <a:off x="2143282" y="5649603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24/24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52685" y="1413073"/>
            <a:ext cx="14310170" cy="8040953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Differential fundamentals on diatonic scale"/>
          <p:cNvSpPr txBox="1"/>
          <p:nvPr>
            <p:ph type="title"/>
          </p:nvPr>
        </p:nvSpPr>
        <p:spPr>
          <a:xfrm>
            <a:off x="952500" y="21166"/>
            <a:ext cx="11099800" cy="2594175"/>
          </a:xfrm>
          <a:prstGeom prst="rect">
            <a:avLst/>
          </a:prstGeom>
        </p:spPr>
        <p:txBody>
          <a:bodyPr/>
          <a:lstStyle>
            <a:lvl1pPr defTabSz="531622">
              <a:defRPr b="1" sz="7280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638"/>
            </a:pPr>
            <a:r>
              <a:rPr b="1" sz="7280"/>
              <a:t>Differential fundamentals on diatonic scale</a:t>
            </a:r>
          </a:p>
        </p:txBody>
      </p:sp>
      <p:sp>
        <p:nvSpPr>
          <p:cNvPr id="204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sp>
        <p:nvSpPr>
          <p:cNvPr id="205" name="8:9"/>
          <p:cNvSpPr/>
          <p:nvPr/>
        </p:nvSpPr>
        <p:spPr>
          <a:xfrm>
            <a:off x="3316089" y="4734454"/>
            <a:ext cx="784622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8:9</a:t>
            </a:r>
          </a:p>
        </p:txBody>
      </p:sp>
      <p:sp>
        <p:nvSpPr>
          <p:cNvPr id="206" name="4:5"/>
          <p:cNvSpPr/>
          <p:nvPr/>
        </p:nvSpPr>
        <p:spPr>
          <a:xfrm>
            <a:off x="4437922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4:5</a:t>
            </a:r>
          </a:p>
        </p:txBody>
      </p:sp>
      <p:sp>
        <p:nvSpPr>
          <p:cNvPr id="207" name="27/24"/>
          <p:cNvSpPr/>
          <p:nvPr/>
        </p:nvSpPr>
        <p:spPr>
          <a:xfrm>
            <a:off x="3262998" y="5645987"/>
            <a:ext cx="886571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27/24</a:t>
            </a:r>
          </a:p>
        </p:txBody>
      </p:sp>
      <p:sp>
        <p:nvSpPr>
          <p:cNvPr id="208" name="30/24"/>
          <p:cNvSpPr/>
          <p:nvPr/>
        </p:nvSpPr>
        <p:spPr>
          <a:xfrm>
            <a:off x="4384832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30/24</a:t>
            </a:r>
          </a:p>
        </p:txBody>
      </p:sp>
      <p:sp>
        <p:nvSpPr>
          <p:cNvPr id="209" name="ratio"/>
          <p:cNvSpPr/>
          <p:nvPr/>
        </p:nvSpPr>
        <p:spPr>
          <a:xfrm>
            <a:off x="742470" y="4693620"/>
            <a:ext cx="1114575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ratio</a:t>
            </a:r>
          </a:p>
        </p:txBody>
      </p:sp>
      <p:sp>
        <p:nvSpPr>
          <p:cNvPr id="210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9832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211" name="8:8"/>
          <p:cNvSpPr/>
          <p:nvPr/>
        </p:nvSpPr>
        <p:spPr>
          <a:xfrm>
            <a:off x="2196372" y="4738070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8:8</a:t>
            </a:r>
          </a:p>
        </p:txBody>
      </p:sp>
      <p:sp>
        <p:nvSpPr>
          <p:cNvPr id="212" name="24/24"/>
          <p:cNvSpPr/>
          <p:nvPr/>
        </p:nvSpPr>
        <p:spPr>
          <a:xfrm>
            <a:off x="2143282" y="5649603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24/24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52685" y="1413073"/>
            <a:ext cx="14310170" cy="8040953"/>
          </a:xfrm>
          <a:prstGeom prst="rect">
            <a:avLst/>
          </a:prstGeom>
          <a:ln w="12700">
            <a:miter lim="400000"/>
          </a:ln>
        </p:spPr>
      </p:pic>
      <p:sp>
        <p:nvSpPr>
          <p:cNvPr id="215" name="Differential fundamentals on diatonic scale"/>
          <p:cNvSpPr txBox="1"/>
          <p:nvPr>
            <p:ph type="title"/>
          </p:nvPr>
        </p:nvSpPr>
        <p:spPr>
          <a:xfrm>
            <a:off x="952500" y="21166"/>
            <a:ext cx="11099800" cy="2594175"/>
          </a:xfrm>
          <a:prstGeom prst="rect">
            <a:avLst/>
          </a:prstGeom>
        </p:spPr>
        <p:txBody>
          <a:bodyPr/>
          <a:lstStyle>
            <a:lvl1pPr defTabSz="531622">
              <a:defRPr b="1" sz="7280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638"/>
            </a:pPr>
            <a:r>
              <a:rPr b="1" sz="7280"/>
              <a:t>Differential fundamentals on diatonic scale</a:t>
            </a:r>
          </a:p>
        </p:txBody>
      </p:sp>
      <p:sp>
        <p:nvSpPr>
          <p:cNvPr id="216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sp>
        <p:nvSpPr>
          <p:cNvPr id="217" name="8:9"/>
          <p:cNvSpPr/>
          <p:nvPr/>
        </p:nvSpPr>
        <p:spPr>
          <a:xfrm>
            <a:off x="3316089" y="4734454"/>
            <a:ext cx="784622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8:9</a:t>
            </a:r>
          </a:p>
        </p:txBody>
      </p:sp>
      <p:sp>
        <p:nvSpPr>
          <p:cNvPr id="218" name="3:4"/>
          <p:cNvSpPr/>
          <p:nvPr/>
        </p:nvSpPr>
        <p:spPr>
          <a:xfrm>
            <a:off x="5559755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3:4</a:t>
            </a:r>
          </a:p>
        </p:txBody>
      </p:sp>
      <p:sp>
        <p:nvSpPr>
          <p:cNvPr id="219" name="4:5"/>
          <p:cNvSpPr/>
          <p:nvPr/>
        </p:nvSpPr>
        <p:spPr>
          <a:xfrm>
            <a:off x="4437922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4:5</a:t>
            </a:r>
          </a:p>
        </p:txBody>
      </p:sp>
      <p:sp>
        <p:nvSpPr>
          <p:cNvPr id="220" name="27/24"/>
          <p:cNvSpPr/>
          <p:nvPr/>
        </p:nvSpPr>
        <p:spPr>
          <a:xfrm>
            <a:off x="3262998" y="5645987"/>
            <a:ext cx="886571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27/24</a:t>
            </a:r>
          </a:p>
        </p:txBody>
      </p:sp>
      <p:sp>
        <p:nvSpPr>
          <p:cNvPr id="221" name="30/24"/>
          <p:cNvSpPr/>
          <p:nvPr/>
        </p:nvSpPr>
        <p:spPr>
          <a:xfrm>
            <a:off x="4384832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30/24</a:t>
            </a:r>
          </a:p>
        </p:txBody>
      </p:sp>
      <p:sp>
        <p:nvSpPr>
          <p:cNvPr id="222" name="ratio"/>
          <p:cNvSpPr/>
          <p:nvPr/>
        </p:nvSpPr>
        <p:spPr>
          <a:xfrm>
            <a:off x="742470" y="4693620"/>
            <a:ext cx="1114575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ratio</a:t>
            </a:r>
          </a:p>
        </p:txBody>
      </p:sp>
      <p:sp>
        <p:nvSpPr>
          <p:cNvPr id="223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9832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224" name="8:8"/>
          <p:cNvSpPr/>
          <p:nvPr/>
        </p:nvSpPr>
        <p:spPr>
          <a:xfrm>
            <a:off x="2196372" y="4738070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8:8</a:t>
            </a:r>
          </a:p>
        </p:txBody>
      </p:sp>
      <p:sp>
        <p:nvSpPr>
          <p:cNvPr id="225" name="24/24"/>
          <p:cNvSpPr/>
          <p:nvPr/>
        </p:nvSpPr>
        <p:spPr>
          <a:xfrm>
            <a:off x="2143282" y="5649603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24/24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52685" y="1413073"/>
            <a:ext cx="14310170" cy="8040953"/>
          </a:xfrm>
          <a:prstGeom prst="rect">
            <a:avLst/>
          </a:prstGeom>
          <a:ln w="12700">
            <a:miter lim="400000"/>
          </a:ln>
        </p:spPr>
      </p:pic>
      <p:sp>
        <p:nvSpPr>
          <p:cNvPr id="228" name="Differential fundamentals on diatonic scale"/>
          <p:cNvSpPr txBox="1"/>
          <p:nvPr>
            <p:ph type="title"/>
          </p:nvPr>
        </p:nvSpPr>
        <p:spPr>
          <a:xfrm>
            <a:off x="952500" y="21166"/>
            <a:ext cx="11099800" cy="2594175"/>
          </a:xfrm>
          <a:prstGeom prst="rect">
            <a:avLst/>
          </a:prstGeom>
        </p:spPr>
        <p:txBody>
          <a:bodyPr/>
          <a:lstStyle>
            <a:lvl1pPr defTabSz="531622">
              <a:defRPr b="1" sz="7280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638"/>
            </a:pPr>
            <a:r>
              <a:rPr b="1" sz="7280"/>
              <a:t>Differential fundamentals on diatonic scale</a:t>
            </a:r>
          </a:p>
        </p:txBody>
      </p:sp>
      <p:sp>
        <p:nvSpPr>
          <p:cNvPr id="229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sp>
        <p:nvSpPr>
          <p:cNvPr id="230" name="8:9"/>
          <p:cNvSpPr/>
          <p:nvPr/>
        </p:nvSpPr>
        <p:spPr>
          <a:xfrm>
            <a:off x="3316089" y="4734454"/>
            <a:ext cx="784622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8:9</a:t>
            </a:r>
          </a:p>
        </p:txBody>
      </p:sp>
      <p:sp>
        <p:nvSpPr>
          <p:cNvPr id="231" name="3:4"/>
          <p:cNvSpPr/>
          <p:nvPr/>
        </p:nvSpPr>
        <p:spPr>
          <a:xfrm>
            <a:off x="5559755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3:4</a:t>
            </a:r>
          </a:p>
        </p:txBody>
      </p:sp>
      <p:sp>
        <p:nvSpPr>
          <p:cNvPr id="232" name="4:5"/>
          <p:cNvSpPr/>
          <p:nvPr/>
        </p:nvSpPr>
        <p:spPr>
          <a:xfrm>
            <a:off x="4437922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4:5</a:t>
            </a:r>
          </a:p>
        </p:txBody>
      </p:sp>
      <p:sp>
        <p:nvSpPr>
          <p:cNvPr id="233" name="27/24"/>
          <p:cNvSpPr/>
          <p:nvPr/>
        </p:nvSpPr>
        <p:spPr>
          <a:xfrm>
            <a:off x="3262998" y="5645987"/>
            <a:ext cx="886571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27/24</a:t>
            </a:r>
          </a:p>
        </p:txBody>
      </p:sp>
      <p:sp>
        <p:nvSpPr>
          <p:cNvPr id="234" name="32/24"/>
          <p:cNvSpPr/>
          <p:nvPr/>
        </p:nvSpPr>
        <p:spPr>
          <a:xfrm>
            <a:off x="5506665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32/24</a:t>
            </a:r>
          </a:p>
        </p:txBody>
      </p:sp>
      <p:sp>
        <p:nvSpPr>
          <p:cNvPr id="235" name="30/24"/>
          <p:cNvSpPr/>
          <p:nvPr/>
        </p:nvSpPr>
        <p:spPr>
          <a:xfrm>
            <a:off x="4384832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30/24</a:t>
            </a:r>
          </a:p>
        </p:txBody>
      </p:sp>
      <p:sp>
        <p:nvSpPr>
          <p:cNvPr id="236" name="ratio"/>
          <p:cNvSpPr/>
          <p:nvPr/>
        </p:nvSpPr>
        <p:spPr>
          <a:xfrm>
            <a:off x="742470" y="4693620"/>
            <a:ext cx="1114575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ratio</a:t>
            </a:r>
          </a:p>
        </p:txBody>
      </p:sp>
      <p:sp>
        <p:nvSpPr>
          <p:cNvPr id="237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9832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238" name="8:8"/>
          <p:cNvSpPr/>
          <p:nvPr/>
        </p:nvSpPr>
        <p:spPr>
          <a:xfrm>
            <a:off x="2196372" y="4738070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8:8</a:t>
            </a:r>
          </a:p>
        </p:txBody>
      </p:sp>
      <p:sp>
        <p:nvSpPr>
          <p:cNvPr id="239" name="24/24"/>
          <p:cNvSpPr/>
          <p:nvPr/>
        </p:nvSpPr>
        <p:spPr>
          <a:xfrm>
            <a:off x="2143282" y="5649603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24/24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52685" y="1413073"/>
            <a:ext cx="14310170" cy="8040953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Differential fundamentals on diatonic scale"/>
          <p:cNvSpPr txBox="1"/>
          <p:nvPr>
            <p:ph type="title"/>
          </p:nvPr>
        </p:nvSpPr>
        <p:spPr>
          <a:xfrm>
            <a:off x="952500" y="21166"/>
            <a:ext cx="11099800" cy="2594175"/>
          </a:xfrm>
          <a:prstGeom prst="rect">
            <a:avLst/>
          </a:prstGeom>
        </p:spPr>
        <p:txBody>
          <a:bodyPr/>
          <a:lstStyle>
            <a:lvl1pPr defTabSz="531622">
              <a:defRPr b="1" sz="7280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638"/>
            </a:pPr>
            <a:r>
              <a:rPr b="1" sz="7280"/>
              <a:t>Differential fundamentals on diatonic scale</a:t>
            </a:r>
          </a:p>
        </p:txBody>
      </p:sp>
      <p:sp>
        <p:nvSpPr>
          <p:cNvPr id="243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sp>
        <p:nvSpPr>
          <p:cNvPr id="244" name="8:9"/>
          <p:cNvSpPr/>
          <p:nvPr/>
        </p:nvSpPr>
        <p:spPr>
          <a:xfrm>
            <a:off x="3316089" y="4734454"/>
            <a:ext cx="784622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8:9</a:t>
            </a:r>
          </a:p>
        </p:txBody>
      </p:sp>
      <p:sp>
        <p:nvSpPr>
          <p:cNvPr id="245" name="3:4"/>
          <p:cNvSpPr/>
          <p:nvPr/>
        </p:nvSpPr>
        <p:spPr>
          <a:xfrm>
            <a:off x="5559755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3:4</a:t>
            </a:r>
          </a:p>
        </p:txBody>
      </p:sp>
      <p:sp>
        <p:nvSpPr>
          <p:cNvPr id="246" name="2:3"/>
          <p:cNvSpPr/>
          <p:nvPr/>
        </p:nvSpPr>
        <p:spPr>
          <a:xfrm>
            <a:off x="6685822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2:3</a:t>
            </a:r>
          </a:p>
        </p:txBody>
      </p:sp>
      <p:sp>
        <p:nvSpPr>
          <p:cNvPr id="247" name="4:5"/>
          <p:cNvSpPr/>
          <p:nvPr/>
        </p:nvSpPr>
        <p:spPr>
          <a:xfrm>
            <a:off x="4437922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4:5</a:t>
            </a:r>
          </a:p>
        </p:txBody>
      </p:sp>
      <p:sp>
        <p:nvSpPr>
          <p:cNvPr id="248" name="27/24"/>
          <p:cNvSpPr/>
          <p:nvPr/>
        </p:nvSpPr>
        <p:spPr>
          <a:xfrm>
            <a:off x="3262998" y="5645987"/>
            <a:ext cx="886571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27/24</a:t>
            </a:r>
          </a:p>
        </p:txBody>
      </p:sp>
      <p:sp>
        <p:nvSpPr>
          <p:cNvPr id="249" name="32/24"/>
          <p:cNvSpPr/>
          <p:nvPr/>
        </p:nvSpPr>
        <p:spPr>
          <a:xfrm>
            <a:off x="5506665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32/24</a:t>
            </a:r>
          </a:p>
        </p:txBody>
      </p:sp>
      <p:sp>
        <p:nvSpPr>
          <p:cNvPr id="250" name="30/24"/>
          <p:cNvSpPr/>
          <p:nvPr/>
        </p:nvSpPr>
        <p:spPr>
          <a:xfrm>
            <a:off x="4384832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30/24</a:t>
            </a:r>
          </a:p>
        </p:txBody>
      </p:sp>
      <p:sp>
        <p:nvSpPr>
          <p:cNvPr id="251" name="ratio"/>
          <p:cNvSpPr/>
          <p:nvPr/>
        </p:nvSpPr>
        <p:spPr>
          <a:xfrm>
            <a:off x="742470" y="4693620"/>
            <a:ext cx="1114575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ratio</a:t>
            </a:r>
          </a:p>
        </p:txBody>
      </p:sp>
      <p:sp>
        <p:nvSpPr>
          <p:cNvPr id="252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9832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253" name="8:8"/>
          <p:cNvSpPr/>
          <p:nvPr/>
        </p:nvSpPr>
        <p:spPr>
          <a:xfrm>
            <a:off x="2196372" y="4738070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8:8</a:t>
            </a:r>
          </a:p>
        </p:txBody>
      </p:sp>
      <p:sp>
        <p:nvSpPr>
          <p:cNvPr id="254" name="24/24"/>
          <p:cNvSpPr/>
          <p:nvPr/>
        </p:nvSpPr>
        <p:spPr>
          <a:xfrm>
            <a:off x="2143282" y="5649603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24/24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52685" y="1413073"/>
            <a:ext cx="14310170" cy="8040953"/>
          </a:xfrm>
          <a:prstGeom prst="rect">
            <a:avLst/>
          </a:prstGeom>
          <a:ln w="12700">
            <a:miter lim="400000"/>
          </a:ln>
        </p:spPr>
      </p:pic>
      <p:sp>
        <p:nvSpPr>
          <p:cNvPr id="257" name="Differential fundamentals on diatonic scale"/>
          <p:cNvSpPr txBox="1"/>
          <p:nvPr>
            <p:ph type="title"/>
          </p:nvPr>
        </p:nvSpPr>
        <p:spPr>
          <a:xfrm>
            <a:off x="952500" y="21166"/>
            <a:ext cx="11099800" cy="2594175"/>
          </a:xfrm>
          <a:prstGeom prst="rect">
            <a:avLst/>
          </a:prstGeom>
        </p:spPr>
        <p:txBody>
          <a:bodyPr/>
          <a:lstStyle>
            <a:lvl1pPr defTabSz="531622">
              <a:defRPr b="1" sz="7280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638"/>
            </a:pPr>
            <a:r>
              <a:rPr b="1" sz="7280"/>
              <a:t>Differential fundamentals on diatonic scale</a:t>
            </a:r>
          </a:p>
        </p:txBody>
      </p:sp>
      <p:sp>
        <p:nvSpPr>
          <p:cNvPr id="258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sp>
        <p:nvSpPr>
          <p:cNvPr id="259" name="8:9"/>
          <p:cNvSpPr/>
          <p:nvPr/>
        </p:nvSpPr>
        <p:spPr>
          <a:xfrm>
            <a:off x="3316089" y="4734454"/>
            <a:ext cx="784622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8:9</a:t>
            </a:r>
          </a:p>
        </p:txBody>
      </p:sp>
      <p:sp>
        <p:nvSpPr>
          <p:cNvPr id="260" name="3:4"/>
          <p:cNvSpPr/>
          <p:nvPr/>
        </p:nvSpPr>
        <p:spPr>
          <a:xfrm>
            <a:off x="5559755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3:4</a:t>
            </a:r>
          </a:p>
        </p:txBody>
      </p:sp>
      <p:sp>
        <p:nvSpPr>
          <p:cNvPr id="261" name="2:3"/>
          <p:cNvSpPr/>
          <p:nvPr/>
        </p:nvSpPr>
        <p:spPr>
          <a:xfrm>
            <a:off x="6685822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2:3</a:t>
            </a:r>
          </a:p>
        </p:txBody>
      </p:sp>
      <p:sp>
        <p:nvSpPr>
          <p:cNvPr id="262" name="4:5"/>
          <p:cNvSpPr/>
          <p:nvPr/>
        </p:nvSpPr>
        <p:spPr>
          <a:xfrm>
            <a:off x="4437922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4:5</a:t>
            </a:r>
          </a:p>
        </p:txBody>
      </p:sp>
      <p:sp>
        <p:nvSpPr>
          <p:cNvPr id="263" name="27/24"/>
          <p:cNvSpPr/>
          <p:nvPr/>
        </p:nvSpPr>
        <p:spPr>
          <a:xfrm>
            <a:off x="3262998" y="5645987"/>
            <a:ext cx="886571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27/24</a:t>
            </a:r>
          </a:p>
        </p:txBody>
      </p:sp>
      <p:sp>
        <p:nvSpPr>
          <p:cNvPr id="264" name="32/24"/>
          <p:cNvSpPr/>
          <p:nvPr/>
        </p:nvSpPr>
        <p:spPr>
          <a:xfrm>
            <a:off x="5506665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32/24</a:t>
            </a:r>
          </a:p>
        </p:txBody>
      </p:sp>
      <p:sp>
        <p:nvSpPr>
          <p:cNvPr id="265" name="36/24"/>
          <p:cNvSpPr/>
          <p:nvPr/>
        </p:nvSpPr>
        <p:spPr>
          <a:xfrm>
            <a:off x="6632732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36/24</a:t>
            </a:r>
          </a:p>
        </p:txBody>
      </p:sp>
      <p:sp>
        <p:nvSpPr>
          <p:cNvPr id="266" name="30/24"/>
          <p:cNvSpPr/>
          <p:nvPr/>
        </p:nvSpPr>
        <p:spPr>
          <a:xfrm>
            <a:off x="4384832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30/24</a:t>
            </a:r>
          </a:p>
        </p:txBody>
      </p:sp>
      <p:sp>
        <p:nvSpPr>
          <p:cNvPr id="267" name="ratio"/>
          <p:cNvSpPr/>
          <p:nvPr/>
        </p:nvSpPr>
        <p:spPr>
          <a:xfrm>
            <a:off x="742470" y="4693620"/>
            <a:ext cx="1114575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ratio</a:t>
            </a:r>
          </a:p>
        </p:txBody>
      </p:sp>
      <p:sp>
        <p:nvSpPr>
          <p:cNvPr id="268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9832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269" name="8:8"/>
          <p:cNvSpPr/>
          <p:nvPr/>
        </p:nvSpPr>
        <p:spPr>
          <a:xfrm>
            <a:off x="2196372" y="4738070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8:8</a:t>
            </a:r>
          </a:p>
        </p:txBody>
      </p:sp>
      <p:sp>
        <p:nvSpPr>
          <p:cNvPr id="270" name="24/24"/>
          <p:cNvSpPr/>
          <p:nvPr/>
        </p:nvSpPr>
        <p:spPr>
          <a:xfrm>
            <a:off x="2143282" y="5649603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24/24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52685" y="1413073"/>
            <a:ext cx="14310170" cy="8040953"/>
          </a:xfrm>
          <a:prstGeom prst="rect">
            <a:avLst/>
          </a:prstGeom>
          <a:ln w="12700">
            <a:miter lim="400000"/>
          </a:ln>
        </p:spPr>
      </p:pic>
      <p:sp>
        <p:nvSpPr>
          <p:cNvPr id="273" name="Differential fundamentals on diatonic scale"/>
          <p:cNvSpPr txBox="1"/>
          <p:nvPr>
            <p:ph type="title"/>
          </p:nvPr>
        </p:nvSpPr>
        <p:spPr>
          <a:xfrm>
            <a:off x="952500" y="21166"/>
            <a:ext cx="11099800" cy="2594175"/>
          </a:xfrm>
          <a:prstGeom prst="rect">
            <a:avLst/>
          </a:prstGeom>
        </p:spPr>
        <p:txBody>
          <a:bodyPr/>
          <a:lstStyle>
            <a:lvl1pPr defTabSz="531622">
              <a:defRPr b="1" sz="7280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638"/>
            </a:pPr>
            <a:r>
              <a:rPr b="1" sz="7280"/>
              <a:t>Differential fundamentals on diatonic scale</a:t>
            </a:r>
          </a:p>
        </p:txBody>
      </p:sp>
      <p:sp>
        <p:nvSpPr>
          <p:cNvPr id="274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sp>
        <p:nvSpPr>
          <p:cNvPr id="275" name="8:9"/>
          <p:cNvSpPr/>
          <p:nvPr/>
        </p:nvSpPr>
        <p:spPr>
          <a:xfrm>
            <a:off x="3316089" y="4734454"/>
            <a:ext cx="784622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8:9</a:t>
            </a:r>
          </a:p>
        </p:txBody>
      </p:sp>
      <p:sp>
        <p:nvSpPr>
          <p:cNvPr id="276" name="3:4"/>
          <p:cNvSpPr/>
          <p:nvPr/>
        </p:nvSpPr>
        <p:spPr>
          <a:xfrm>
            <a:off x="5559755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3:4</a:t>
            </a:r>
          </a:p>
        </p:txBody>
      </p:sp>
      <p:sp>
        <p:nvSpPr>
          <p:cNvPr id="277" name="2:3"/>
          <p:cNvSpPr/>
          <p:nvPr/>
        </p:nvSpPr>
        <p:spPr>
          <a:xfrm>
            <a:off x="6685822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2:3</a:t>
            </a:r>
          </a:p>
        </p:txBody>
      </p:sp>
      <p:sp>
        <p:nvSpPr>
          <p:cNvPr id="278" name="4:5"/>
          <p:cNvSpPr/>
          <p:nvPr/>
        </p:nvSpPr>
        <p:spPr>
          <a:xfrm>
            <a:off x="4437922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4:5</a:t>
            </a:r>
          </a:p>
        </p:txBody>
      </p:sp>
      <p:sp>
        <p:nvSpPr>
          <p:cNvPr id="279" name="3:5"/>
          <p:cNvSpPr/>
          <p:nvPr/>
        </p:nvSpPr>
        <p:spPr>
          <a:xfrm>
            <a:off x="7807655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3:5</a:t>
            </a:r>
          </a:p>
        </p:txBody>
      </p:sp>
      <p:sp>
        <p:nvSpPr>
          <p:cNvPr id="280" name="27/24"/>
          <p:cNvSpPr/>
          <p:nvPr/>
        </p:nvSpPr>
        <p:spPr>
          <a:xfrm>
            <a:off x="3262998" y="5645987"/>
            <a:ext cx="886571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27/24</a:t>
            </a:r>
          </a:p>
        </p:txBody>
      </p:sp>
      <p:sp>
        <p:nvSpPr>
          <p:cNvPr id="281" name="32/24"/>
          <p:cNvSpPr/>
          <p:nvPr/>
        </p:nvSpPr>
        <p:spPr>
          <a:xfrm>
            <a:off x="5506665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32/24</a:t>
            </a:r>
          </a:p>
        </p:txBody>
      </p:sp>
      <p:sp>
        <p:nvSpPr>
          <p:cNvPr id="282" name="30/24"/>
          <p:cNvSpPr/>
          <p:nvPr/>
        </p:nvSpPr>
        <p:spPr>
          <a:xfrm>
            <a:off x="4384832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30/24</a:t>
            </a:r>
          </a:p>
        </p:txBody>
      </p:sp>
      <p:sp>
        <p:nvSpPr>
          <p:cNvPr id="283" name="ratio"/>
          <p:cNvSpPr/>
          <p:nvPr/>
        </p:nvSpPr>
        <p:spPr>
          <a:xfrm>
            <a:off x="742470" y="4693620"/>
            <a:ext cx="1114575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ratio</a:t>
            </a:r>
          </a:p>
        </p:txBody>
      </p:sp>
      <p:sp>
        <p:nvSpPr>
          <p:cNvPr id="284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9832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285" name="8:8"/>
          <p:cNvSpPr/>
          <p:nvPr/>
        </p:nvSpPr>
        <p:spPr>
          <a:xfrm>
            <a:off x="2196372" y="4738070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8:8</a:t>
            </a:r>
          </a:p>
        </p:txBody>
      </p:sp>
      <p:sp>
        <p:nvSpPr>
          <p:cNvPr id="286" name="24/24"/>
          <p:cNvSpPr/>
          <p:nvPr/>
        </p:nvSpPr>
        <p:spPr>
          <a:xfrm>
            <a:off x="2143282" y="5649603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24/24</a:t>
            </a:r>
          </a:p>
        </p:txBody>
      </p:sp>
      <p:sp>
        <p:nvSpPr>
          <p:cNvPr id="287" name="36/24"/>
          <p:cNvSpPr/>
          <p:nvPr/>
        </p:nvSpPr>
        <p:spPr>
          <a:xfrm>
            <a:off x="6632732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36/24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6567" y="2019829"/>
            <a:ext cx="10131666" cy="5713942"/>
          </a:xfrm>
          <a:prstGeom prst="rect">
            <a:avLst/>
          </a:prstGeom>
          <a:ln w="12700">
            <a:miter lim="400000"/>
          </a:ln>
        </p:spPr>
      </p:pic>
      <p:sp>
        <p:nvSpPr>
          <p:cNvPr id="116" name="Ancient Greek Harmonia Modes"/>
          <p:cNvSpPr txBox="1"/>
          <p:nvPr>
            <p:ph type="title"/>
          </p:nvPr>
        </p:nvSpPr>
        <p:spPr>
          <a:xfrm>
            <a:off x="952500" y="21166"/>
            <a:ext cx="11099800" cy="259417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r>
              <a:rPr b="1" sz="8000"/>
              <a:t>Ancient Greek Harmonia Modes</a:t>
            </a:r>
          </a:p>
        </p:txBody>
      </p:sp>
      <p:sp>
        <p:nvSpPr>
          <p:cNvPr id="117" name="Literally studied, but musically not studied"/>
          <p:cNvSpPr txBox="1"/>
          <p:nvPr>
            <p:ph type="body" sz="half" idx="1"/>
          </p:nvPr>
        </p:nvSpPr>
        <p:spPr>
          <a:xfrm>
            <a:off x="952500" y="6987127"/>
            <a:ext cx="11099800" cy="2741483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b="1" sz="7200">
                <a:latin typeface="+mj-lt"/>
                <a:ea typeface="+mj-ea"/>
                <a:cs typeface="+mj-cs"/>
                <a:sym typeface="Helvetica"/>
              </a:defRPr>
            </a:pPr>
            <a:r>
              <a:t>Literally studied,</a:t>
            </a:r>
            <a:br/>
            <a:r>
              <a:t>but musically not studied</a:t>
            </a:r>
          </a:p>
        </p:txBody>
      </p:sp>
      <p:sp>
        <p:nvSpPr>
          <p:cNvPr id="118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28381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119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52685" y="1413073"/>
            <a:ext cx="14310170" cy="8040953"/>
          </a:xfrm>
          <a:prstGeom prst="rect">
            <a:avLst/>
          </a:prstGeom>
          <a:ln w="12700">
            <a:miter lim="400000"/>
          </a:ln>
        </p:spPr>
      </p:pic>
      <p:sp>
        <p:nvSpPr>
          <p:cNvPr id="290" name="Differential fundamentals on diatonic scale"/>
          <p:cNvSpPr txBox="1"/>
          <p:nvPr>
            <p:ph type="title"/>
          </p:nvPr>
        </p:nvSpPr>
        <p:spPr>
          <a:xfrm>
            <a:off x="952500" y="21166"/>
            <a:ext cx="11099800" cy="2594175"/>
          </a:xfrm>
          <a:prstGeom prst="rect">
            <a:avLst/>
          </a:prstGeom>
        </p:spPr>
        <p:txBody>
          <a:bodyPr/>
          <a:lstStyle>
            <a:lvl1pPr defTabSz="531622">
              <a:defRPr b="1" sz="7280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638"/>
            </a:pPr>
            <a:r>
              <a:rPr b="1" sz="7280"/>
              <a:t>Differential fundamentals on diatonic scale</a:t>
            </a:r>
          </a:p>
        </p:txBody>
      </p:sp>
      <p:sp>
        <p:nvSpPr>
          <p:cNvPr id="291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sp>
        <p:nvSpPr>
          <p:cNvPr id="292" name="8:9"/>
          <p:cNvSpPr/>
          <p:nvPr/>
        </p:nvSpPr>
        <p:spPr>
          <a:xfrm>
            <a:off x="3316089" y="4734454"/>
            <a:ext cx="784622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8:9</a:t>
            </a:r>
          </a:p>
        </p:txBody>
      </p:sp>
      <p:sp>
        <p:nvSpPr>
          <p:cNvPr id="293" name="3:4"/>
          <p:cNvSpPr/>
          <p:nvPr/>
        </p:nvSpPr>
        <p:spPr>
          <a:xfrm>
            <a:off x="5559755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3:4</a:t>
            </a:r>
          </a:p>
        </p:txBody>
      </p:sp>
      <p:sp>
        <p:nvSpPr>
          <p:cNvPr id="294" name="2:3"/>
          <p:cNvSpPr/>
          <p:nvPr/>
        </p:nvSpPr>
        <p:spPr>
          <a:xfrm>
            <a:off x="6685822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2:3</a:t>
            </a:r>
          </a:p>
        </p:txBody>
      </p:sp>
      <p:sp>
        <p:nvSpPr>
          <p:cNvPr id="295" name="4:5"/>
          <p:cNvSpPr/>
          <p:nvPr/>
        </p:nvSpPr>
        <p:spPr>
          <a:xfrm>
            <a:off x="4437922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4:5</a:t>
            </a:r>
          </a:p>
        </p:txBody>
      </p:sp>
      <p:sp>
        <p:nvSpPr>
          <p:cNvPr id="296" name="3:5"/>
          <p:cNvSpPr/>
          <p:nvPr/>
        </p:nvSpPr>
        <p:spPr>
          <a:xfrm>
            <a:off x="7807655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3:5</a:t>
            </a:r>
          </a:p>
        </p:txBody>
      </p:sp>
      <p:sp>
        <p:nvSpPr>
          <p:cNvPr id="297" name="27/24"/>
          <p:cNvSpPr/>
          <p:nvPr/>
        </p:nvSpPr>
        <p:spPr>
          <a:xfrm>
            <a:off x="3262998" y="5645987"/>
            <a:ext cx="886571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27/24</a:t>
            </a:r>
          </a:p>
        </p:txBody>
      </p:sp>
      <p:sp>
        <p:nvSpPr>
          <p:cNvPr id="298" name="32/24"/>
          <p:cNvSpPr/>
          <p:nvPr/>
        </p:nvSpPr>
        <p:spPr>
          <a:xfrm>
            <a:off x="5506665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32/24</a:t>
            </a:r>
          </a:p>
        </p:txBody>
      </p:sp>
      <p:sp>
        <p:nvSpPr>
          <p:cNvPr id="299" name="30/24"/>
          <p:cNvSpPr/>
          <p:nvPr/>
        </p:nvSpPr>
        <p:spPr>
          <a:xfrm>
            <a:off x="4384832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30/24</a:t>
            </a:r>
          </a:p>
        </p:txBody>
      </p:sp>
      <p:sp>
        <p:nvSpPr>
          <p:cNvPr id="300" name="40/24"/>
          <p:cNvSpPr/>
          <p:nvPr/>
        </p:nvSpPr>
        <p:spPr>
          <a:xfrm>
            <a:off x="7754565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40/24</a:t>
            </a:r>
          </a:p>
        </p:txBody>
      </p:sp>
      <p:sp>
        <p:nvSpPr>
          <p:cNvPr id="301" name="ratio"/>
          <p:cNvSpPr/>
          <p:nvPr/>
        </p:nvSpPr>
        <p:spPr>
          <a:xfrm>
            <a:off x="742470" y="4693620"/>
            <a:ext cx="1114575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ratio</a:t>
            </a:r>
          </a:p>
        </p:txBody>
      </p:sp>
      <p:sp>
        <p:nvSpPr>
          <p:cNvPr id="302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9832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303" name="8:8"/>
          <p:cNvSpPr/>
          <p:nvPr/>
        </p:nvSpPr>
        <p:spPr>
          <a:xfrm>
            <a:off x="2196372" y="4738070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8:8</a:t>
            </a:r>
          </a:p>
        </p:txBody>
      </p:sp>
      <p:sp>
        <p:nvSpPr>
          <p:cNvPr id="304" name="24/24"/>
          <p:cNvSpPr/>
          <p:nvPr/>
        </p:nvSpPr>
        <p:spPr>
          <a:xfrm>
            <a:off x="2143282" y="5649603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24/24</a:t>
            </a:r>
          </a:p>
        </p:txBody>
      </p:sp>
      <p:sp>
        <p:nvSpPr>
          <p:cNvPr id="305" name="36/24"/>
          <p:cNvSpPr/>
          <p:nvPr/>
        </p:nvSpPr>
        <p:spPr>
          <a:xfrm>
            <a:off x="6632732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36/24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52685" y="1413073"/>
            <a:ext cx="14310170" cy="8040953"/>
          </a:xfrm>
          <a:prstGeom prst="rect">
            <a:avLst/>
          </a:prstGeom>
          <a:ln w="12700">
            <a:miter lim="400000"/>
          </a:ln>
        </p:spPr>
      </p:pic>
      <p:sp>
        <p:nvSpPr>
          <p:cNvPr id="308" name="Differential fundamentals on diatonic scale"/>
          <p:cNvSpPr txBox="1"/>
          <p:nvPr>
            <p:ph type="title"/>
          </p:nvPr>
        </p:nvSpPr>
        <p:spPr>
          <a:xfrm>
            <a:off x="952500" y="21166"/>
            <a:ext cx="11099800" cy="2594175"/>
          </a:xfrm>
          <a:prstGeom prst="rect">
            <a:avLst/>
          </a:prstGeom>
        </p:spPr>
        <p:txBody>
          <a:bodyPr/>
          <a:lstStyle>
            <a:lvl1pPr defTabSz="531622">
              <a:defRPr b="1" sz="7280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638"/>
            </a:pPr>
            <a:r>
              <a:rPr b="1" sz="7280"/>
              <a:t>Differential fundamentals on diatonic scale</a:t>
            </a:r>
          </a:p>
        </p:txBody>
      </p:sp>
      <p:sp>
        <p:nvSpPr>
          <p:cNvPr id="309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sp>
        <p:nvSpPr>
          <p:cNvPr id="310" name="8:9"/>
          <p:cNvSpPr/>
          <p:nvPr/>
        </p:nvSpPr>
        <p:spPr>
          <a:xfrm>
            <a:off x="3316089" y="4734454"/>
            <a:ext cx="784622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8:9</a:t>
            </a:r>
          </a:p>
        </p:txBody>
      </p:sp>
      <p:sp>
        <p:nvSpPr>
          <p:cNvPr id="311" name="3:4"/>
          <p:cNvSpPr/>
          <p:nvPr/>
        </p:nvSpPr>
        <p:spPr>
          <a:xfrm>
            <a:off x="5559755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3:4</a:t>
            </a:r>
          </a:p>
        </p:txBody>
      </p:sp>
      <p:sp>
        <p:nvSpPr>
          <p:cNvPr id="312" name="2:3"/>
          <p:cNvSpPr/>
          <p:nvPr/>
        </p:nvSpPr>
        <p:spPr>
          <a:xfrm>
            <a:off x="6685822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2:3</a:t>
            </a:r>
          </a:p>
        </p:txBody>
      </p:sp>
      <p:sp>
        <p:nvSpPr>
          <p:cNvPr id="313" name="4:5"/>
          <p:cNvSpPr/>
          <p:nvPr/>
        </p:nvSpPr>
        <p:spPr>
          <a:xfrm>
            <a:off x="4437922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4:5</a:t>
            </a:r>
          </a:p>
        </p:txBody>
      </p:sp>
      <p:sp>
        <p:nvSpPr>
          <p:cNvPr id="314" name="3:5"/>
          <p:cNvSpPr/>
          <p:nvPr/>
        </p:nvSpPr>
        <p:spPr>
          <a:xfrm>
            <a:off x="7807655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3:5</a:t>
            </a:r>
          </a:p>
        </p:txBody>
      </p:sp>
      <p:sp>
        <p:nvSpPr>
          <p:cNvPr id="315" name="8:15"/>
          <p:cNvSpPr/>
          <p:nvPr/>
        </p:nvSpPr>
        <p:spPr>
          <a:xfrm>
            <a:off x="8806585" y="4734454"/>
            <a:ext cx="1038896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8:15</a:t>
            </a:r>
          </a:p>
        </p:txBody>
      </p:sp>
      <p:sp>
        <p:nvSpPr>
          <p:cNvPr id="316" name="27/24"/>
          <p:cNvSpPr/>
          <p:nvPr/>
        </p:nvSpPr>
        <p:spPr>
          <a:xfrm>
            <a:off x="3262998" y="5645987"/>
            <a:ext cx="886571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27/24</a:t>
            </a:r>
          </a:p>
        </p:txBody>
      </p:sp>
      <p:sp>
        <p:nvSpPr>
          <p:cNvPr id="317" name="32/24"/>
          <p:cNvSpPr/>
          <p:nvPr/>
        </p:nvSpPr>
        <p:spPr>
          <a:xfrm>
            <a:off x="5506665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32/24</a:t>
            </a:r>
          </a:p>
        </p:txBody>
      </p:sp>
      <p:sp>
        <p:nvSpPr>
          <p:cNvPr id="318" name="30/24"/>
          <p:cNvSpPr/>
          <p:nvPr/>
        </p:nvSpPr>
        <p:spPr>
          <a:xfrm>
            <a:off x="4384832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30/24</a:t>
            </a:r>
          </a:p>
        </p:txBody>
      </p:sp>
      <p:sp>
        <p:nvSpPr>
          <p:cNvPr id="319" name="40/24"/>
          <p:cNvSpPr/>
          <p:nvPr/>
        </p:nvSpPr>
        <p:spPr>
          <a:xfrm>
            <a:off x="7754565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40/24</a:t>
            </a:r>
          </a:p>
        </p:txBody>
      </p:sp>
      <p:sp>
        <p:nvSpPr>
          <p:cNvPr id="320" name="ratio"/>
          <p:cNvSpPr/>
          <p:nvPr/>
        </p:nvSpPr>
        <p:spPr>
          <a:xfrm>
            <a:off x="742470" y="4693620"/>
            <a:ext cx="1114575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ratio</a:t>
            </a:r>
          </a:p>
        </p:txBody>
      </p:sp>
      <p:sp>
        <p:nvSpPr>
          <p:cNvPr id="321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9832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322" name="8:8"/>
          <p:cNvSpPr/>
          <p:nvPr/>
        </p:nvSpPr>
        <p:spPr>
          <a:xfrm>
            <a:off x="2196372" y="4738070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8:8</a:t>
            </a:r>
          </a:p>
        </p:txBody>
      </p:sp>
      <p:sp>
        <p:nvSpPr>
          <p:cNvPr id="323" name="24/24"/>
          <p:cNvSpPr/>
          <p:nvPr/>
        </p:nvSpPr>
        <p:spPr>
          <a:xfrm>
            <a:off x="2143282" y="5649603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24/24</a:t>
            </a:r>
          </a:p>
        </p:txBody>
      </p:sp>
      <p:sp>
        <p:nvSpPr>
          <p:cNvPr id="324" name="36/24"/>
          <p:cNvSpPr/>
          <p:nvPr/>
        </p:nvSpPr>
        <p:spPr>
          <a:xfrm>
            <a:off x="6632732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36/24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52685" y="1413073"/>
            <a:ext cx="14310170" cy="8040953"/>
          </a:xfrm>
          <a:prstGeom prst="rect">
            <a:avLst/>
          </a:prstGeom>
          <a:ln w="12700">
            <a:miter lim="400000"/>
          </a:ln>
        </p:spPr>
      </p:pic>
      <p:sp>
        <p:nvSpPr>
          <p:cNvPr id="327" name="Differential fundamentals on diatonic scale"/>
          <p:cNvSpPr txBox="1"/>
          <p:nvPr>
            <p:ph type="title"/>
          </p:nvPr>
        </p:nvSpPr>
        <p:spPr>
          <a:xfrm>
            <a:off x="952500" y="21166"/>
            <a:ext cx="11099800" cy="2594175"/>
          </a:xfrm>
          <a:prstGeom prst="rect">
            <a:avLst/>
          </a:prstGeom>
        </p:spPr>
        <p:txBody>
          <a:bodyPr/>
          <a:lstStyle>
            <a:lvl1pPr defTabSz="531622">
              <a:defRPr b="1" sz="7280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638"/>
            </a:pPr>
            <a:r>
              <a:rPr b="1" sz="7280"/>
              <a:t>Differential fundamentals on diatonic scale</a:t>
            </a:r>
          </a:p>
        </p:txBody>
      </p:sp>
      <p:sp>
        <p:nvSpPr>
          <p:cNvPr id="328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sp>
        <p:nvSpPr>
          <p:cNvPr id="329" name="8:9"/>
          <p:cNvSpPr/>
          <p:nvPr/>
        </p:nvSpPr>
        <p:spPr>
          <a:xfrm>
            <a:off x="3316089" y="4734454"/>
            <a:ext cx="784622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8:9</a:t>
            </a:r>
          </a:p>
        </p:txBody>
      </p:sp>
      <p:sp>
        <p:nvSpPr>
          <p:cNvPr id="330" name="3:4"/>
          <p:cNvSpPr/>
          <p:nvPr/>
        </p:nvSpPr>
        <p:spPr>
          <a:xfrm>
            <a:off x="5559755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3:4</a:t>
            </a:r>
          </a:p>
        </p:txBody>
      </p:sp>
      <p:sp>
        <p:nvSpPr>
          <p:cNvPr id="331" name="2:3"/>
          <p:cNvSpPr/>
          <p:nvPr/>
        </p:nvSpPr>
        <p:spPr>
          <a:xfrm>
            <a:off x="6685822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2:3</a:t>
            </a:r>
          </a:p>
        </p:txBody>
      </p:sp>
      <p:sp>
        <p:nvSpPr>
          <p:cNvPr id="332" name="4:5"/>
          <p:cNvSpPr/>
          <p:nvPr/>
        </p:nvSpPr>
        <p:spPr>
          <a:xfrm>
            <a:off x="4437922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4:5</a:t>
            </a:r>
          </a:p>
        </p:txBody>
      </p:sp>
      <p:sp>
        <p:nvSpPr>
          <p:cNvPr id="333" name="3:5"/>
          <p:cNvSpPr/>
          <p:nvPr/>
        </p:nvSpPr>
        <p:spPr>
          <a:xfrm>
            <a:off x="7807655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3:5</a:t>
            </a:r>
          </a:p>
        </p:txBody>
      </p:sp>
      <p:sp>
        <p:nvSpPr>
          <p:cNvPr id="334" name="8:15"/>
          <p:cNvSpPr/>
          <p:nvPr/>
        </p:nvSpPr>
        <p:spPr>
          <a:xfrm>
            <a:off x="8806585" y="4734454"/>
            <a:ext cx="1038896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8:15</a:t>
            </a:r>
          </a:p>
        </p:txBody>
      </p:sp>
      <p:sp>
        <p:nvSpPr>
          <p:cNvPr id="335" name="27/24"/>
          <p:cNvSpPr/>
          <p:nvPr/>
        </p:nvSpPr>
        <p:spPr>
          <a:xfrm>
            <a:off x="3262998" y="5645987"/>
            <a:ext cx="886571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27/24</a:t>
            </a:r>
          </a:p>
        </p:txBody>
      </p:sp>
      <p:sp>
        <p:nvSpPr>
          <p:cNvPr id="336" name="32/24"/>
          <p:cNvSpPr/>
          <p:nvPr/>
        </p:nvSpPr>
        <p:spPr>
          <a:xfrm>
            <a:off x="5506665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32/24</a:t>
            </a:r>
          </a:p>
        </p:txBody>
      </p:sp>
      <p:sp>
        <p:nvSpPr>
          <p:cNvPr id="337" name="30/24"/>
          <p:cNvSpPr/>
          <p:nvPr/>
        </p:nvSpPr>
        <p:spPr>
          <a:xfrm>
            <a:off x="4384832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30/24</a:t>
            </a:r>
          </a:p>
        </p:txBody>
      </p:sp>
      <p:sp>
        <p:nvSpPr>
          <p:cNvPr id="338" name="40/24"/>
          <p:cNvSpPr/>
          <p:nvPr/>
        </p:nvSpPr>
        <p:spPr>
          <a:xfrm>
            <a:off x="7754565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40/24</a:t>
            </a:r>
          </a:p>
        </p:txBody>
      </p:sp>
      <p:sp>
        <p:nvSpPr>
          <p:cNvPr id="339" name="45/24"/>
          <p:cNvSpPr/>
          <p:nvPr/>
        </p:nvSpPr>
        <p:spPr>
          <a:xfrm>
            <a:off x="8880632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45/24</a:t>
            </a:r>
          </a:p>
        </p:txBody>
      </p:sp>
      <p:sp>
        <p:nvSpPr>
          <p:cNvPr id="340" name="ratio"/>
          <p:cNvSpPr/>
          <p:nvPr/>
        </p:nvSpPr>
        <p:spPr>
          <a:xfrm>
            <a:off x="742470" y="4693620"/>
            <a:ext cx="1114575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ratio</a:t>
            </a:r>
          </a:p>
        </p:txBody>
      </p:sp>
      <p:sp>
        <p:nvSpPr>
          <p:cNvPr id="341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9832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342" name="8:8"/>
          <p:cNvSpPr/>
          <p:nvPr/>
        </p:nvSpPr>
        <p:spPr>
          <a:xfrm>
            <a:off x="2196372" y="4738070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8:8</a:t>
            </a:r>
          </a:p>
        </p:txBody>
      </p:sp>
      <p:sp>
        <p:nvSpPr>
          <p:cNvPr id="343" name="24/24"/>
          <p:cNvSpPr/>
          <p:nvPr/>
        </p:nvSpPr>
        <p:spPr>
          <a:xfrm>
            <a:off x="2143282" y="5649603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24/24</a:t>
            </a:r>
          </a:p>
        </p:txBody>
      </p:sp>
      <p:sp>
        <p:nvSpPr>
          <p:cNvPr id="344" name="36/24"/>
          <p:cNvSpPr/>
          <p:nvPr/>
        </p:nvSpPr>
        <p:spPr>
          <a:xfrm>
            <a:off x="6632732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36/24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52685" y="1413073"/>
            <a:ext cx="14310170" cy="8040953"/>
          </a:xfrm>
          <a:prstGeom prst="rect">
            <a:avLst/>
          </a:prstGeom>
          <a:ln w="12700">
            <a:miter lim="400000"/>
          </a:ln>
        </p:spPr>
      </p:pic>
      <p:sp>
        <p:nvSpPr>
          <p:cNvPr id="347" name="Differential fundamentals on diatonic scale"/>
          <p:cNvSpPr txBox="1"/>
          <p:nvPr>
            <p:ph type="title"/>
          </p:nvPr>
        </p:nvSpPr>
        <p:spPr>
          <a:xfrm>
            <a:off x="952500" y="21166"/>
            <a:ext cx="11099800" cy="2594175"/>
          </a:xfrm>
          <a:prstGeom prst="rect">
            <a:avLst/>
          </a:prstGeom>
        </p:spPr>
        <p:txBody>
          <a:bodyPr/>
          <a:lstStyle>
            <a:lvl1pPr defTabSz="531622">
              <a:defRPr b="1" sz="7280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638"/>
            </a:pPr>
            <a:r>
              <a:rPr b="1" sz="7280"/>
              <a:t>Differential fundamentals on diatonic scale</a:t>
            </a:r>
          </a:p>
        </p:txBody>
      </p:sp>
      <p:sp>
        <p:nvSpPr>
          <p:cNvPr id="348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sp>
        <p:nvSpPr>
          <p:cNvPr id="349" name="8:9"/>
          <p:cNvSpPr/>
          <p:nvPr/>
        </p:nvSpPr>
        <p:spPr>
          <a:xfrm>
            <a:off x="3316089" y="4734454"/>
            <a:ext cx="784622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8:9</a:t>
            </a:r>
          </a:p>
        </p:txBody>
      </p:sp>
      <p:sp>
        <p:nvSpPr>
          <p:cNvPr id="350" name="3:4"/>
          <p:cNvSpPr/>
          <p:nvPr/>
        </p:nvSpPr>
        <p:spPr>
          <a:xfrm>
            <a:off x="5559755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3:4</a:t>
            </a:r>
          </a:p>
        </p:txBody>
      </p:sp>
      <p:sp>
        <p:nvSpPr>
          <p:cNvPr id="351" name="2:3"/>
          <p:cNvSpPr/>
          <p:nvPr/>
        </p:nvSpPr>
        <p:spPr>
          <a:xfrm>
            <a:off x="6685822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2:3</a:t>
            </a:r>
          </a:p>
        </p:txBody>
      </p:sp>
      <p:sp>
        <p:nvSpPr>
          <p:cNvPr id="352" name="4:5"/>
          <p:cNvSpPr/>
          <p:nvPr/>
        </p:nvSpPr>
        <p:spPr>
          <a:xfrm>
            <a:off x="4437922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4:5</a:t>
            </a:r>
          </a:p>
        </p:txBody>
      </p:sp>
      <p:sp>
        <p:nvSpPr>
          <p:cNvPr id="353" name="3:5"/>
          <p:cNvSpPr/>
          <p:nvPr/>
        </p:nvSpPr>
        <p:spPr>
          <a:xfrm>
            <a:off x="7807655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3:5</a:t>
            </a:r>
          </a:p>
        </p:txBody>
      </p:sp>
      <p:sp>
        <p:nvSpPr>
          <p:cNvPr id="354" name="8:15"/>
          <p:cNvSpPr/>
          <p:nvPr/>
        </p:nvSpPr>
        <p:spPr>
          <a:xfrm>
            <a:off x="8806585" y="4734454"/>
            <a:ext cx="1038896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8:15</a:t>
            </a:r>
          </a:p>
        </p:txBody>
      </p:sp>
      <p:sp>
        <p:nvSpPr>
          <p:cNvPr id="355" name="1:2"/>
          <p:cNvSpPr/>
          <p:nvPr/>
        </p:nvSpPr>
        <p:spPr>
          <a:xfrm>
            <a:off x="10059788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1:2</a:t>
            </a:r>
          </a:p>
        </p:txBody>
      </p:sp>
      <p:sp>
        <p:nvSpPr>
          <p:cNvPr id="356" name="27/24"/>
          <p:cNvSpPr/>
          <p:nvPr/>
        </p:nvSpPr>
        <p:spPr>
          <a:xfrm>
            <a:off x="3262998" y="5645987"/>
            <a:ext cx="886571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27/24</a:t>
            </a:r>
          </a:p>
        </p:txBody>
      </p:sp>
      <p:sp>
        <p:nvSpPr>
          <p:cNvPr id="357" name="32/24"/>
          <p:cNvSpPr/>
          <p:nvPr/>
        </p:nvSpPr>
        <p:spPr>
          <a:xfrm>
            <a:off x="5506665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32/24</a:t>
            </a:r>
          </a:p>
        </p:txBody>
      </p:sp>
      <p:sp>
        <p:nvSpPr>
          <p:cNvPr id="358" name="30/24"/>
          <p:cNvSpPr/>
          <p:nvPr/>
        </p:nvSpPr>
        <p:spPr>
          <a:xfrm>
            <a:off x="4384832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30/24</a:t>
            </a:r>
          </a:p>
        </p:txBody>
      </p:sp>
      <p:sp>
        <p:nvSpPr>
          <p:cNvPr id="359" name="40/24"/>
          <p:cNvSpPr/>
          <p:nvPr/>
        </p:nvSpPr>
        <p:spPr>
          <a:xfrm>
            <a:off x="7754565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40/24</a:t>
            </a:r>
          </a:p>
        </p:txBody>
      </p:sp>
      <p:sp>
        <p:nvSpPr>
          <p:cNvPr id="360" name="45/24"/>
          <p:cNvSpPr/>
          <p:nvPr/>
        </p:nvSpPr>
        <p:spPr>
          <a:xfrm>
            <a:off x="8880632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45/24</a:t>
            </a:r>
          </a:p>
        </p:txBody>
      </p:sp>
      <p:sp>
        <p:nvSpPr>
          <p:cNvPr id="361" name="ratio"/>
          <p:cNvSpPr/>
          <p:nvPr/>
        </p:nvSpPr>
        <p:spPr>
          <a:xfrm>
            <a:off x="742470" y="4693620"/>
            <a:ext cx="1114575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ratio</a:t>
            </a:r>
          </a:p>
        </p:txBody>
      </p:sp>
      <p:sp>
        <p:nvSpPr>
          <p:cNvPr id="362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9832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363" name="8:8"/>
          <p:cNvSpPr/>
          <p:nvPr/>
        </p:nvSpPr>
        <p:spPr>
          <a:xfrm>
            <a:off x="2196372" y="4738070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8:8</a:t>
            </a:r>
          </a:p>
        </p:txBody>
      </p:sp>
      <p:sp>
        <p:nvSpPr>
          <p:cNvPr id="364" name="24/24"/>
          <p:cNvSpPr/>
          <p:nvPr/>
        </p:nvSpPr>
        <p:spPr>
          <a:xfrm>
            <a:off x="2143282" y="5649603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24/24</a:t>
            </a:r>
          </a:p>
        </p:txBody>
      </p:sp>
      <p:sp>
        <p:nvSpPr>
          <p:cNvPr id="365" name="36/24"/>
          <p:cNvSpPr/>
          <p:nvPr/>
        </p:nvSpPr>
        <p:spPr>
          <a:xfrm>
            <a:off x="6632732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36/24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52685" y="1413073"/>
            <a:ext cx="14310170" cy="8040953"/>
          </a:xfrm>
          <a:prstGeom prst="rect">
            <a:avLst/>
          </a:prstGeom>
          <a:ln w="12700">
            <a:miter lim="400000"/>
          </a:ln>
        </p:spPr>
      </p:pic>
      <p:sp>
        <p:nvSpPr>
          <p:cNvPr id="368" name="Differential fundamentals on diatonic scale"/>
          <p:cNvSpPr txBox="1"/>
          <p:nvPr>
            <p:ph type="title"/>
          </p:nvPr>
        </p:nvSpPr>
        <p:spPr>
          <a:xfrm>
            <a:off x="952500" y="21166"/>
            <a:ext cx="11099800" cy="2594175"/>
          </a:xfrm>
          <a:prstGeom prst="rect">
            <a:avLst/>
          </a:prstGeom>
        </p:spPr>
        <p:txBody>
          <a:bodyPr/>
          <a:lstStyle>
            <a:lvl1pPr defTabSz="531622">
              <a:defRPr b="1" sz="7280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638"/>
            </a:pPr>
            <a:r>
              <a:rPr b="1" sz="7280"/>
              <a:t>Differential fundamentals on diatonic scale</a:t>
            </a:r>
          </a:p>
        </p:txBody>
      </p:sp>
      <p:sp>
        <p:nvSpPr>
          <p:cNvPr id="369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sp>
        <p:nvSpPr>
          <p:cNvPr id="370" name="8:9"/>
          <p:cNvSpPr/>
          <p:nvPr/>
        </p:nvSpPr>
        <p:spPr>
          <a:xfrm>
            <a:off x="3316089" y="4734454"/>
            <a:ext cx="784622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8:9</a:t>
            </a:r>
          </a:p>
        </p:txBody>
      </p:sp>
      <p:sp>
        <p:nvSpPr>
          <p:cNvPr id="371" name="3:4"/>
          <p:cNvSpPr/>
          <p:nvPr/>
        </p:nvSpPr>
        <p:spPr>
          <a:xfrm>
            <a:off x="5559755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3:4</a:t>
            </a:r>
          </a:p>
        </p:txBody>
      </p:sp>
      <p:sp>
        <p:nvSpPr>
          <p:cNvPr id="372" name="2:3"/>
          <p:cNvSpPr/>
          <p:nvPr/>
        </p:nvSpPr>
        <p:spPr>
          <a:xfrm>
            <a:off x="6685822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2:3</a:t>
            </a:r>
          </a:p>
        </p:txBody>
      </p:sp>
      <p:sp>
        <p:nvSpPr>
          <p:cNvPr id="373" name="4:5"/>
          <p:cNvSpPr/>
          <p:nvPr/>
        </p:nvSpPr>
        <p:spPr>
          <a:xfrm>
            <a:off x="4437922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4:5</a:t>
            </a:r>
          </a:p>
        </p:txBody>
      </p:sp>
      <p:sp>
        <p:nvSpPr>
          <p:cNvPr id="374" name="3:5"/>
          <p:cNvSpPr/>
          <p:nvPr/>
        </p:nvSpPr>
        <p:spPr>
          <a:xfrm>
            <a:off x="7807655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3:5</a:t>
            </a:r>
          </a:p>
        </p:txBody>
      </p:sp>
      <p:sp>
        <p:nvSpPr>
          <p:cNvPr id="375" name="8:15"/>
          <p:cNvSpPr/>
          <p:nvPr/>
        </p:nvSpPr>
        <p:spPr>
          <a:xfrm>
            <a:off x="8806585" y="4734454"/>
            <a:ext cx="1038896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8:15</a:t>
            </a:r>
          </a:p>
        </p:txBody>
      </p:sp>
      <p:sp>
        <p:nvSpPr>
          <p:cNvPr id="376" name="1:2"/>
          <p:cNvSpPr/>
          <p:nvPr/>
        </p:nvSpPr>
        <p:spPr>
          <a:xfrm>
            <a:off x="10059788" y="4734454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1:2</a:t>
            </a:r>
          </a:p>
        </p:txBody>
      </p:sp>
      <p:sp>
        <p:nvSpPr>
          <p:cNvPr id="377" name="27/24"/>
          <p:cNvSpPr/>
          <p:nvPr/>
        </p:nvSpPr>
        <p:spPr>
          <a:xfrm>
            <a:off x="3262998" y="5645987"/>
            <a:ext cx="886571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27/24</a:t>
            </a:r>
          </a:p>
        </p:txBody>
      </p:sp>
      <p:sp>
        <p:nvSpPr>
          <p:cNvPr id="378" name="32/24"/>
          <p:cNvSpPr/>
          <p:nvPr/>
        </p:nvSpPr>
        <p:spPr>
          <a:xfrm>
            <a:off x="5506665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32/24</a:t>
            </a:r>
          </a:p>
        </p:txBody>
      </p:sp>
      <p:sp>
        <p:nvSpPr>
          <p:cNvPr id="379" name="30/24"/>
          <p:cNvSpPr/>
          <p:nvPr/>
        </p:nvSpPr>
        <p:spPr>
          <a:xfrm>
            <a:off x="4384832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30/24</a:t>
            </a:r>
          </a:p>
        </p:txBody>
      </p:sp>
      <p:sp>
        <p:nvSpPr>
          <p:cNvPr id="380" name="40/24"/>
          <p:cNvSpPr/>
          <p:nvPr/>
        </p:nvSpPr>
        <p:spPr>
          <a:xfrm>
            <a:off x="7754565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40/24</a:t>
            </a:r>
          </a:p>
        </p:txBody>
      </p:sp>
      <p:sp>
        <p:nvSpPr>
          <p:cNvPr id="381" name="45/24"/>
          <p:cNvSpPr/>
          <p:nvPr/>
        </p:nvSpPr>
        <p:spPr>
          <a:xfrm>
            <a:off x="8880632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45/24</a:t>
            </a:r>
          </a:p>
        </p:txBody>
      </p:sp>
      <p:sp>
        <p:nvSpPr>
          <p:cNvPr id="382" name="48/24"/>
          <p:cNvSpPr/>
          <p:nvPr/>
        </p:nvSpPr>
        <p:spPr>
          <a:xfrm>
            <a:off x="10006698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48/24</a:t>
            </a:r>
          </a:p>
        </p:txBody>
      </p:sp>
      <p:sp>
        <p:nvSpPr>
          <p:cNvPr id="383" name="ratio"/>
          <p:cNvSpPr/>
          <p:nvPr/>
        </p:nvSpPr>
        <p:spPr>
          <a:xfrm>
            <a:off x="742470" y="4693620"/>
            <a:ext cx="1114575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ratio</a:t>
            </a:r>
          </a:p>
        </p:txBody>
      </p:sp>
      <p:sp>
        <p:nvSpPr>
          <p:cNvPr id="384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9832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385" name="8:8"/>
          <p:cNvSpPr/>
          <p:nvPr/>
        </p:nvSpPr>
        <p:spPr>
          <a:xfrm>
            <a:off x="2196372" y="4738070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8:8</a:t>
            </a:r>
          </a:p>
        </p:txBody>
      </p:sp>
      <p:sp>
        <p:nvSpPr>
          <p:cNvPr id="386" name="24/24"/>
          <p:cNvSpPr/>
          <p:nvPr/>
        </p:nvSpPr>
        <p:spPr>
          <a:xfrm>
            <a:off x="2143282" y="5649603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24/24</a:t>
            </a:r>
          </a:p>
        </p:txBody>
      </p:sp>
      <p:sp>
        <p:nvSpPr>
          <p:cNvPr id="387" name="36/24"/>
          <p:cNvSpPr/>
          <p:nvPr/>
        </p:nvSpPr>
        <p:spPr>
          <a:xfrm>
            <a:off x="6632732" y="5645987"/>
            <a:ext cx="886570" cy="4794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400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36/24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Differential fundamentals in Harmonia Mode"/>
          <p:cNvSpPr txBox="1"/>
          <p:nvPr>
            <p:ph type="title"/>
          </p:nvPr>
        </p:nvSpPr>
        <p:spPr>
          <a:xfrm>
            <a:off x="952500" y="21166"/>
            <a:ext cx="11099800" cy="2594175"/>
          </a:xfrm>
          <a:prstGeom prst="rect">
            <a:avLst/>
          </a:prstGeom>
        </p:spPr>
        <p:txBody>
          <a:bodyPr/>
          <a:lstStyle>
            <a:lvl1pPr defTabSz="531622">
              <a:defRPr b="1" sz="7280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638"/>
            </a:pPr>
            <a:r>
              <a:rPr b="1" sz="7280"/>
              <a:t>Differential fundamentals in Harmonia Mode</a:t>
            </a:r>
          </a:p>
        </p:txBody>
      </p:sp>
      <p:pic>
        <p:nvPicPr>
          <p:cNvPr id="39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0675" y="2361406"/>
            <a:ext cx="12103450" cy="6833527"/>
          </a:xfrm>
          <a:prstGeom prst="rect">
            <a:avLst/>
          </a:prstGeom>
          <a:ln w="12700">
            <a:miter lim="400000"/>
          </a:ln>
        </p:spPr>
      </p:pic>
      <p:sp>
        <p:nvSpPr>
          <p:cNvPr id="391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9832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Reconstructed Lyre"/>
          <p:cNvSpPr txBox="1"/>
          <p:nvPr>
            <p:ph type="title"/>
          </p:nvPr>
        </p:nvSpPr>
        <p:spPr>
          <a:xfrm>
            <a:off x="952500" y="21166"/>
            <a:ext cx="11099800" cy="1373349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Reconstructed Lyre</a:t>
            </a:r>
          </a:p>
        </p:txBody>
      </p:sp>
      <p:sp>
        <p:nvSpPr>
          <p:cNvPr id="394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04864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395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pic>
        <p:nvPicPr>
          <p:cNvPr id="39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67181" y="1469561"/>
            <a:ext cx="6070438" cy="81034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Reconstructed Kithara"/>
          <p:cNvSpPr txBox="1"/>
          <p:nvPr>
            <p:ph type="title"/>
          </p:nvPr>
        </p:nvSpPr>
        <p:spPr>
          <a:xfrm>
            <a:off x="952500" y="21166"/>
            <a:ext cx="11099800" cy="1373349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Reconstructed Kithara</a:t>
            </a:r>
          </a:p>
        </p:txBody>
      </p:sp>
      <p:sp>
        <p:nvSpPr>
          <p:cNvPr id="399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28381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400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pic>
        <p:nvPicPr>
          <p:cNvPr id="40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50284" y="1385556"/>
            <a:ext cx="6104232" cy="81485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Examples of  Harmonia Modes"/>
          <p:cNvSpPr txBox="1"/>
          <p:nvPr>
            <p:ph type="title"/>
          </p:nvPr>
        </p:nvSpPr>
        <p:spPr>
          <a:xfrm>
            <a:off x="952500" y="21166"/>
            <a:ext cx="11099800" cy="2594175"/>
          </a:xfrm>
          <a:prstGeom prst="rect">
            <a:avLst/>
          </a:prstGeom>
        </p:spPr>
        <p:txBody>
          <a:bodyPr/>
          <a:lstStyle/>
          <a:p>
            <a:pPr>
              <a:defRPr sz="1800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b="1" sz="8000"/>
              <a:t>Examples of </a:t>
            </a:r>
            <a:br>
              <a:rPr b="1" sz="8000"/>
            </a:br>
            <a:r>
              <a:rPr b="1" sz="8000"/>
              <a:t>Harmonia Modes</a:t>
            </a:r>
          </a:p>
        </p:txBody>
      </p:sp>
      <p:sp>
        <p:nvSpPr>
          <p:cNvPr id="404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pic>
        <p:nvPicPr>
          <p:cNvPr id="40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5462" y="2386475"/>
            <a:ext cx="12433876" cy="6986655"/>
          </a:xfrm>
          <a:prstGeom prst="rect">
            <a:avLst/>
          </a:prstGeom>
          <a:ln w="12700">
            <a:miter lim="400000"/>
          </a:ln>
        </p:spPr>
      </p:pic>
      <p:sp>
        <p:nvSpPr>
          <p:cNvPr id="406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9832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Heterodyne…"/>
          <p:cNvSpPr txBox="1"/>
          <p:nvPr>
            <p:ph type="title"/>
          </p:nvPr>
        </p:nvSpPr>
        <p:spPr>
          <a:xfrm>
            <a:off x="952500" y="21166"/>
            <a:ext cx="11099800" cy="2294113"/>
          </a:xfrm>
          <a:prstGeom prst="rect">
            <a:avLst/>
          </a:prstGeom>
        </p:spPr>
        <p:txBody>
          <a:bodyPr/>
          <a:lstStyle/>
          <a:p>
            <a:pPr defTabSz="549148">
              <a:defRPr sz="1692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b="1" sz="7519"/>
              <a:t>Heterodyne</a:t>
            </a:r>
            <a:endParaRPr b="1" sz="7519"/>
          </a:p>
          <a:p>
            <a:pPr defTabSz="549148">
              <a:defRPr sz="1692">
                <a:solidFill>
                  <a:schemeClr val="accent5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b="1" sz="7519"/>
              <a:t>Addition Theorem</a:t>
            </a:r>
          </a:p>
        </p:txBody>
      </p:sp>
      <p:sp>
        <p:nvSpPr>
          <p:cNvPr id="409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pic>
        <p:nvPicPr>
          <p:cNvPr id="41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33700" y="3324231"/>
            <a:ext cx="6883400" cy="1739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1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8900" y="4903058"/>
            <a:ext cx="12827000" cy="1320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12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7150" y="6157752"/>
            <a:ext cx="12890500" cy="1574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13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971800" y="7616320"/>
            <a:ext cx="1981200" cy="1066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14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7677150" y="7689959"/>
            <a:ext cx="2171700" cy="1155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15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76300" y="8726973"/>
            <a:ext cx="11252200" cy="927101"/>
          </a:xfrm>
          <a:prstGeom prst="rect">
            <a:avLst/>
          </a:prstGeom>
          <a:ln w="12700">
            <a:miter lim="400000"/>
          </a:ln>
        </p:spPr>
      </p:pic>
      <p:sp>
        <p:nvSpPr>
          <p:cNvPr id="416" name="Suppose frequency f1 and f2 (f1 &gt; f2),"/>
          <p:cNvSpPr txBox="1"/>
          <p:nvPr>
            <p:ph type="body" sz="quarter" idx="1"/>
          </p:nvPr>
        </p:nvSpPr>
        <p:spPr>
          <a:xfrm>
            <a:off x="825500" y="2169424"/>
            <a:ext cx="11099800" cy="1256508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sz="4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Suppose frequency f1 and f2 (f1 &gt; f2),</a:t>
            </a:r>
          </a:p>
        </p:txBody>
      </p:sp>
      <p:sp>
        <p:nvSpPr>
          <p:cNvPr id="417" name="Slide Number"/>
          <p:cNvSpPr txBox="1"/>
          <p:nvPr>
            <p:ph type="sldNum" sz="quarter" idx="4294967295"/>
          </p:nvPr>
        </p:nvSpPr>
        <p:spPr>
          <a:xfrm>
            <a:off x="-43" y="9331742"/>
            <a:ext cx="522736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Reconstructed Kithara"/>
          <p:cNvSpPr txBox="1"/>
          <p:nvPr>
            <p:ph type="title"/>
          </p:nvPr>
        </p:nvSpPr>
        <p:spPr>
          <a:xfrm>
            <a:off x="952500" y="21166"/>
            <a:ext cx="11099800" cy="1373349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Reconstructed Kithara</a:t>
            </a:r>
          </a:p>
        </p:txBody>
      </p:sp>
      <p:sp>
        <p:nvSpPr>
          <p:cNvPr id="122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28381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123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pic>
        <p:nvPicPr>
          <p:cNvPr id="12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50284" y="1385556"/>
            <a:ext cx="6104232" cy="81485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Heterodyne…"/>
          <p:cNvSpPr txBox="1"/>
          <p:nvPr>
            <p:ph type="title"/>
          </p:nvPr>
        </p:nvSpPr>
        <p:spPr>
          <a:xfrm>
            <a:off x="952500" y="21166"/>
            <a:ext cx="11099800" cy="2294113"/>
          </a:xfrm>
          <a:prstGeom prst="rect">
            <a:avLst/>
          </a:prstGeom>
        </p:spPr>
        <p:txBody>
          <a:bodyPr/>
          <a:lstStyle/>
          <a:p>
            <a:pPr defTabSz="549148">
              <a:defRPr sz="1692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b="1" sz="7519"/>
              <a:t>Heterodyne</a:t>
            </a:r>
            <a:endParaRPr b="1" sz="7519"/>
          </a:p>
          <a:p>
            <a:pPr defTabSz="549148">
              <a:defRPr sz="1692">
                <a:solidFill>
                  <a:schemeClr val="accent5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b="1" sz="7519"/>
              <a:t>Addition Theorem</a:t>
            </a:r>
          </a:p>
        </p:txBody>
      </p:sp>
      <p:sp>
        <p:nvSpPr>
          <p:cNvPr id="420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pic>
        <p:nvPicPr>
          <p:cNvPr id="42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33700" y="3324231"/>
            <a:ext cx="6883400" cy="1739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2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8900" y="4903058"/>
            <a:ext cx="12827000" cy="1320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23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7150" y="6157752"/>
            <a:ext cx="12890500" cy="1574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24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971800" y="7616320"/>
            <a:ext cx="1981200" cy="1066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25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7677150" y="7689959"/>
            <a:ext cx="2171700" cy="1155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26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76300" y="8726973"/>
            <a:ext cx="11252200" cy="927101"/>
          </a:xfrm>
          <a:prstGeom prst="rect">
            <a:avLst/>
          </a:prstGeom>
          <a:ln w="12700">
            <a:miter lim="400000"/>
          </a:ln>
        </p:spPr>
      </p:pic>
      <p:sp>
        <p:nvSpPr>
          <p:cNvPr id="427" name="Suppose frequency f1 and f2 (f1 &gt; f2),"/>
          <p:cNvSpPr txBox="1"/>
          <p:nvPr>
            <p:ph type="body" sz="quarter" idx="1"/>
          </p:nvPr>
        </p:nvSpPr>
        <p:spPr>
          <a:xfrm>
            <a:off x="825500" y="2169424"/>
            <a:ext cx="11099800" cy="1256508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sz="4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Suppose frequency f1 and f2 (f1 &gt; f2),</a:t>
            </a:r>
          </a:p>
        </p:txBody>
      </p:sp>
      <p:sp>
        <p:nvSpPr>
          <p:cNvPr id="428" name="Slide Number"/>
          <p:cNvSpPr txBox="1"/>
          <p:nvPr>
            <p:ph type="sldNum" sz="quarter" idx="4294967295"/>
          </p:nvPr>
        </p:nvSpPr>
        <p:spPr>
          <a:xfrm>
            <a:off x="-43" y="9331742"/>
            <a:ext cx="522736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429" name="Rectangle"/>
          <p:cNvSpPr/>
          <p:nvPr/>
        </p:nvSpPr>
        <p:spPr>
          <a:xfrm>
            <a:off x="2489200" y="7514720"/>
            <a:ext cx="2946400" cy="1270001"/>
          </a:xfrm>
          <a:prstGeom prst="rect">
            <a:avLst/>
          </a:prstGeom>
          <a:ln w="63500">
            <a:solidFill>
              <a:schemeClr val="accent5"/>
            </a:solidFill>
            <a:bevel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430" name="Rectangle"/>
          <p:cNvSpPr/>
          <p:nvPr/>
        </p:nvSpPr>
        <p:spPr>
          <a:xfrm>
            <a:off x="7171266" y="7514720"/>
            <a:ext cx="2946401" cy="1270001"/>
          </a:xfrm>
          <a:prstGeom prst="rect">
            <a:avLst/>
          </a:prstGeom>
          <a:ln w="63500">
            <a:solidFill>
              <a:schemeClr val="accent5"/>
            </a:solidFill>
            <a:bevel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52556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433" name="Text"/>
          <p:cNvSpPr txBox="1"/>
          <p:nvPr/>
        </p:nvSpPr>
        <p:spPr>
          <a:xfrm>
            <a:off x="456022" y="9156059"/>
            <a:ext cx="12282794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sp>
        <p:nvSpPr>
          <p:cNvPr id="434" name="(Experiment) Input Heterodyne into Cavity (Physical Env.)"/>
          <p:cNvSpPr txBox="1"/>
          <p:nvPr>
            <p:ph type="title"/>
          </p:nvPr>
        </p:nvSpPr>
        <p:spPr>
          <a:xfrm>
            <a:off x="428705" y="4232"/>
            <a:ext cx="12147390" cy="3423222"/>
          </a:xfrm>
          <a:prstGeom prst="rect">
            <a:avLst/>
          </a:prstGeom>
        </p:spPr>
        <p:txBody>
          <a:bodyPr/>
          <a:lstStyle/>
          <a:p>
            <a:pPr defTabSz="566674">
              <a:defRPr sz="6984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(Experiment)</a:t>
            </a:r>
            <a:br>
              <a:rPr b="1"/>
            </a:br>
            <a:r>
              <a:rPr b="1">
                <a:solidFill>
                  <a:schemeClr val="accent5"/>
                </a:solidFill>
              </a:rPr>
              <a:t>Input Heterodyne into Cavity</a:t>
            </a:r>
            <a:br>
              <a:rPr b="1"/>
            </a:br>
            <a:r>
              <a:rPr b="1"/>
              <a:t>(Physical Env.)</a:t>
            </a:r>
          </a:p>
        </p:txBody>
      </p:sp>
      <p:pic>
        <p:nvPicPr>
          <p:cNvPr id="435" name="IMG_0228.jpg" descr="IMG_0228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74955" y="3560365"/>
            <a:ext cx="4644927" cy="61932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Heterodyne"/>
          <p:cNvSpPr txBox="1"/>
          <p:nvPr>
            <p:ph type="title"/>
          </p:nvPr>
        </p:nvSpPr>
        <p:spPr>
          <a:xfrm>
            <a:off x="952500" y="38099"/>
            <a:ext cx="11099800" cy="1373349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Heterodyne</a:t>
            </a:r>
          </a:p>
        </p:txBody>
      </p:sp>
      <p:sp>
        <p:nvSpPr>
          <p:cNvPr id="438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518371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439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sp>
        <p:nvSpPr>
          <p:cNvPr id="440" name="Sine Wave 1024Hz"/>
          <p:cNvSpPr txBox="1"/>
          <p:nvPr>
            <p:ph type="body" sz="quarter" idx="1"/>
          </p:nvPr>
        </p:nvSpPr>
        <p:spPr>
          <a:xfrm>
            <a:off x="2016653" y="1773780"/>
            <a:ext cx="8971493" cy="1244206"/>
          </a:xfrm>
          <a:prstGeom prst="rect">
            <a:avLst/>
          </a:prstGeom>
        </p:spPr>
        <p:txBody>
          <a:bodyPr/>
          <a:lstStyle>
            <a:lvl1pPr marL="228600" indent="-228600" algn="ctr">
              <a:buSzPct val="100000"/>
              <a:defRPr b="1" sz="7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Sine Wave 1024Hz</a:t>
            </a:r>
          </a:p>
        </p:txBody>
      </p:sp>
      <p:pic>
        <p:nvPicPr>
          <p:cNvPr id="441" name="sine1024Hz_0deg.wav" descr="sine1024Hz_0deg.wav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0847520" y="1488281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22666" fill="hold"/>
                                        <p:tgtEl>
                                          <p:spTgt spid="4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441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Heterodyne"/>
          <p:cNvSpPr txBox="1"/>
          <p:nvPr>
            <p:ph type="title"/>
          </p:nvPr>
        </p:nvSpPr>
        <p:spPr>
          <a:xfrm>
            <a:off x="952500" y="38099"/>
            <a:ext cx="11099800" cy="1373349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Heterodyne</a:t>
            </a:r>
          </a:p>
        </p:txBody>
      </p:sp>
      <p:sp>
        <p:nvSpPr>
          <p:cNvPr id="444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518371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445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sp>
        <p:nvSpPr>
          <p:cNvPr id="446" name="Sine Wave 1152Hz"/>
          <p:cNvSpPr txBox="1"/>
          <p:nvPr/>
        </p:nvSpPr>
        <p:spPr>
          <a:xfrm>
            <a:off x="2016653" y="4558972"/>
            <a:ext cx="8971493" cy="1244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228600" indent="-228600">
              <a:spcBef>
                <a:spcPts val="4200"/>
              </a:spcBef>
              <a:buSzPct val="100000"/>
              <a:buChar char="•"/>
              <a:defRPr b="1" sz="7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Sine Wave 1152Hz</a:t>
            </a:r>
          </a:p>
        </p:txBody>
      </p:sp>
      <p:pic>
        <p:nvPicPr>
          <p:cNvPr id="447" name="sine1152Hz_0deg.wav" descr="sine1152Hz_0deg.wav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0902222" y="4124126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22666" fill="hold"/>
                                        <p:tgtEl>
                                          <p:spTgt spid="4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447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Heterodyne"/>
          <p:cNvSpPr txBox="1"/>
          <p:nvPr>
            <p:ph type="title"/>
          </p:nvPr>
        </p:nvSpPr>
        <p:spPr>
          <a:xfrm>
            <a:off x="952500" y="38099"/>
            <a:ext cx="11099800" cy="1373349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Heterodyne</a:t>
            </a:r>
          </a:p>
        </p:txBody>
      </p:sp>
      <p:sp>
        <p:nvSpPr>
          <p:cNvPr id="450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518371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451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sp>
        <p:nvSpPr>
          <p:cNvPr id="452" name="Sine Wave 1024Hz"/>
          <p:cNvSpPr txBox="1"/>
          <p:nvPr>
            <p:ph type="body" sz="quarter" idx="1"/>
          </p:nvPr>
        </p:nvSpPr>
        <p:spPr>
          <a:xfrm>
            <a:off x="2016653" y="1773780"/>
            <a:ext cx="8971493" cy="1244206"/>
          </a:xfrm>
          <a:prstGeom prst="rect">
            <a:avLst/>
          </a:prstGeom>
        </p:spPr>
        <p:txBody>
          <a:bodyPr/>
          <a:lstStyle>
            <a:lvl1pPr marL="228600" indent="-228600" algn="ctr">
              <a:buSzPct val="100000"/>
              <a:defRPr b="1" sz="7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Sine Wave 1024Hz</a:t>
            </a:r>
          </a:p>
        </p:txBody>
      </p:sp>
      <p:sp>
        <p:nvSpPr>
          <p:cNvPr id="453" name="Sine Wave 1152Hz"/>
          <p:cNvSpPr txBox="1"/>
          <p:nvPr/>
        </p:nvSpPr>
        <p:spPr>
          <a:xfrm>
            <a:off x="2016653" y="4558972"/>
            <a:ext cx="8971493" cy="1244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228600" indent="-228600">
              <a:spcBef>
                <a:spcPts val="4200"/>
              </a:spcBef>
              <a:buSzPct val="100000"/>
              <a:buChar char="•"/>
              <a:defRPr b="1" sz="7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Sine Wave 1152Hz</a:t>
            </a:r>
          </a:p>
        </p:txBody>
      </p:sp>
      <p:sp>
        <p:nvSpPr>
          <p:cNvPr id="454" name="ー"/>
          <p:cNvSpPr txBox="1"/>
          <p:nvPr/>
        </p:nvSpPr>
        <p:spPr>
          <a:xfrm>
            <a:off x="2016653" y="3288603"/>
            <a:ext cx="8971493" cy="1244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spcBef>
                <a:spcPts val="4200"/>
              </a:spcBef>
              <a:defRPr b="1" sz="7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ー</a:t>
            </a:r>
          </a:p>
        </p:txBody>
      </p:sp>
      <p:sp>
        <p:nvSpPr>
          <p:cNvPr id="455" name="＝"/>
          <p:cNvSpPr txBox="1"/>
          <p:nvPr/>
        </p:nvSpPr>
        <p:spPr>
          <a:xfrm>
            <a:off x="2016653" y="5951568"/>
            <a:ext cx="8971493" cy="1244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spcBef>
                <a:spcPts val="4200"/>
              </a:spcBef>
              <a:defRPr b="1" sz="7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＝</a:t>
            </a:r>
          </a:p>
        </p:txBody>
      </p:sp>
      <p:sp>
        <p:nvSpPr>
          <p:cNvPr id="456" name="?"/>
          <p:cNvSpPr txBox="1"/>
          <p:nvPr/>
        </p:nvSpPr>
        <p:spPr>
          <a:xfrm>
            <a:off x="2016653" y="7344164"/>
            <a:ext cx="8971493" cy="15163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defTabSz="578358">
              <a:spcBef>
                <a:spcPts val="4100"/>
              </a:spcBef>
              <a:defRPr b="1" sz="9900">
                <a:solidFill>
                  <a:schemeClr val="accent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Heterodyne"/>
          <p:cNvSpPr txBox="1"/>
          <p:nvPr>
            <p:ph type="title"/>
          </p:nvPr>
        </p:nvSpPr>
        <p:spPr>
          <a:xfrm>
            <a:off x="952500" y="38099"/>
            <a:ext cx="11099800" cy="1373349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Heterodyne</a:t>
            </a:r>
          </a:p>
        </p:txBody>
      </p:sp>
      <p:sp>
        <p:nvSpPr>
          <p:cNvPr id="459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518371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460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sp>
        <p:nvSpPr>
          <p:cNvPr id="461" name="Sine Wave 1024Hz"/>
          <p:cNvSpPr txBox="1"/>
          <p:nvPr>
            <p:ph type="body" sz="quarter" idx="1"/>
          </p:nvPr>
        </p:nvSpPr>
        <p:spPr>
          <a:xfrm>
            <a:off x="2016653" y="1773780"/>
            <a:ext cx="8971493" cy="1244206"/>
          </a:xfrm>
          <a:prstGeom prst="rect">
            <a:avLst/>
          </a:prstGeom>
        </p:spPr>
        <p:txBody>
          <a:bodyPr/>
          <a:lstStyle>
            <a:lvl1pPr marL="228600" indent="-228600" algn="ctr">
              <a:buSzPct val="100000"/>
              <a:defRPr b="1" sz="7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Sine Wave 1024Hz</a:t>
            </a:r>
          </a:p>
        </p:txBody>
      </p:sp>
      <p:sp>
        <p:nvSpPr>
          <p:cNvPr id="462" name="Sine Wave 1152Hz"/>
          <p:cNvSpPr txBox="1"/>
          <p:nvPr/>
        </p:nvSpPr>
        <p:spPr>
          <a:xfrm>
            <a:off x="2016653" y="4558972"/>
            <a:ext cx="8971493" cy="1244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228600" indent="-228600">
              <a:spcBef>
                <a:spcPts val="4200"/>
              </a:spcBef>
              <a:buSzPct val="100000"/>
              <a:buChar char="•"/>
              <a:defRPr b="1" sz="7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Sine Wave 1152Hz</a:t>
            </a:r>
          </a:p>
        </p:txBody>
      </p:sp>
      <p:sp>
        <p:nvSpPr>
          <p:cNvPr id="463" name="Sine Wave 128Hz"/>
          <p:cNvSpPr txBox="1"/>
          <p:nvPr/>
        </p:nvSpPr>
        <p:spPr>
          <a:xfrm>
            <a:off x="2016653" y="7344164"/>
            <a:ext cx="8971493" cy="1244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marL="228600" indent="-228600">
              <a:spcBef>
                <a:spcPts val="4200"/>
              </a:spcBef>
              <a:buSzPct val="100000"/>
              <a:buChar char="•"/>
              <a:defRPr b="1" sz="7200">
                <a:solidFill>
                  <a:schemeClr val="accent5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Sine Wave 128Hz</a:t>
            </a:r>
          </a:p>
        </p:txBody>
      </p:sp>
      <p:sp>
        <p:nvSpPr>
          <p:cNvPr id="464" name="ー"/>
          <p:cNvSpPr txBox="1"/>
          <p:nvPr/>
        </p:nvSpPr>
        <p:spPr>
          <a:xfrm>
            <a:off x="2016653" y="3288603"/>
            <a:ext cx="8971493" cy="1244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spcBef>
                <a:spcPts val="4200"/>
              </a:spcBef>
              <a:defRPr b="1" sz="7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ー</a:t>
            </a:r>
          </a:p>
        </p:txBody>
      </p:sp>
      <p:sp>
        <p:nvSpPr>
          <p:cNvPr id="465" name="＝"/>
          <p:cNvSpPr txBox="1"/>
          <p:nvPr/>
        </p:nvSpPr>
        <p:spPr>
          <a:xfrm>
            <a:off x="2016653" y="5951568"/>
            <a:ext cx="8971493" cy="1244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spcBef>
                <a:spcPts val="4200"/>
              </a:spcBef>
              <a:defRPr b="1" sz="7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＝</a:t>
            </a:r>
          </a:p>
        </p:txBody>
      </p:sp>
      <p:pic>
        <p:nvPicPr>
          <p:cNvPr id="466" name="sine128Hz_0deg.wav" descr="sine128Hz_0deg.wav"/>
          <p:cNvPicPr>
            <a:picLocks noChangeAspect="0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0937213" y="6387504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22666" fill="hold"/>
                                        <p:tgtEl>
                                          <p:spTgt spid="4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466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68232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469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pic>
        <p:nvPicPr>
          <p:cNvPr id="470" name="ADD_1152Hz_1024Hz.wav.jpg" descr="ADD_1152Hz_1024Hz.wav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1341" y="1219993"/>
            <a:ext cx="10742118" cy="8787607"/>
          </a:xfrm>
          <a:prstGeom prst="rect">
            <a:avLst/>
          </a:prstGeom>
          <a:ln w="12700">
            <a:miter lim="400000"/>
          </a:ln>
        </p:spPr>
      </p:pic>
      <p:pic>
        <p:nvPicPr>
          <p:cNvPr id="471" name="ADD_1152Hz_1024Hz.wav" descr="ADD_1152Hz_1024Hz.wav"/>
          <p:cNvPicPr>
            <a:picLocks noChangeAspect="0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0961951" y="1486429"/>
            <a:ext cx="571501" cy="571501"/>
          </a:xfrm>
          <a:prstGeom prst="rect">
            <a:avLst/>
          </a:prstGeom>
          <a:ln w="12700">
            <a:miter lim="400000"/>
          </a:ln>
        </p:spPr>
      </p:pic>
      <p:sp>
        <p:nvSpPr>
          <p:cNvPr id="472" name="Generated Heterodyne"/>
          <p:cNvSpPr txBox="1"/>
          <p:nvPr>
            <p:ph type="title"/>
          </p:nvPr>
        </p:nvSpPr>
        <p:spPr>
          <a:xfrm>
            <a:off x="952500" y="21166"/>
            <a:ext cx="11099800" cy="1373349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Generated Heterodyne</a:t>
            </a:r>
          </a:p>
        </p:txBody>
      </p:sp>
      <p:sp>
        <p:nvSpPr>
          <p:cNvPr id="473" name="To input into the cavity"/>
          <p:cNvSpPr/>
          <p:nvPr/>
        </p:nvSpPr>
        <p:spPr>
          <a:xfrm>
            <a:off x="8366931" y="5265848"/>
            <a:ext cx="3655260" cy="139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To input into the cavity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22666" fill="hold"/>
                                        <p:tgtEl>
                                          <p:spTgt spid="47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471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Resonnance in Cavity"/>
          <p:cNvSpPr txBox="1"/>
          <p:nvPr>
            <p:ph type="title"/>
          </p:nvPr>
        </p:nvSpPr>
        <p:spPr>
          <a:xfrm>
            <a:off x="952500" y="21166"/>
            <a:ext cx="11099800" cy="1373349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Resonnance in Cavity</a:t>
            </a:r>
          </a:p>
        </p:txBody>
      </p:sp>
      <p:sp>
        <p:nvSpPr>
          <p:cNvPr id="476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35027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477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pic>
        <p:nvPicPr>
          <p:cNvPr id="478" name="151110_04_Heterodyne_1024Hz_+128Hz.wav.jpg" descr="151110_04_Heterodyne_1024Hz_+128Hz.wav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1341" y="1219993"/>
            <a:ext cx="10742118" cy="8787608"/>
          </a:xfrm>
          <a:prstGeom prst="rect">
            <a:avLst/>
          </a:prstGeom>
          <a:ln w="12700">
            <a:miter lim="400000"/>
          </a:ln>
        </p:spPr>
      </p:pic>
      <p:pic>
        <p:nvPicPr>
          <p:cNvPr id="479" name="151110_04_Heterodyne_1024Hz_+128Hz.wav" descr="151110_04_Heterodyne_1024Hz_+128Hz.wav"/>
          <p:cNvPicPr>
            <a:picLocks noChangeAspect="0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1017977" y="1670050"/>
            <a:ext cx="571501" cy="571500"/>
          </a:xfrm>
          <a:prstGeom prst="rect">
            <a:avLst/>
          </a:prstGeom>
          <a:ln w="12700">
            <a:miter lim="400000"/>
          </a:ln>
        </p:spPr>
      </p:pic>
      <p:sp>
        <p:nvSpPr>
          <p:cNvPr id="480" name="Recorded Output"/>
          <p:cNvSpPr/>
          <p:nvPr/>
        </p:nvSpPr>
        <p:spPr>
          <a:xfrm>
            <a:off x="7655731" y="2759715"/>
            <a:ext cx="2926995" cy="139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Recorded Output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000" fill="hold"/>
                                        <p:tgtEl>
                                          <p:spTgt spid="47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mute="0" showWhenStopped="0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479"/>
                </p:tgtEl>
              </p:cMediaNode>
            </p:audi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Resonnance in Cavity"/>
          <p:cNvSpPr txBox="1"/>
          <p:nvPr>
            <p:ph type="title"/>
          </p:nvPr>
        </p:nvSpPr>
        <p:spPr>
          <a:xfrm>
            <a:off x="952500" y="21166"/>
            <a:ext cx="11099800" cy="1373349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Resonnance in Cavity</a:t>
            </a:r>
          </a:p>
        </p:txBody>
      </p:sp>
      <p:sp>
        <p:nvSpPr>
          <p:cNvPr id="483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35027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484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pic>
        <p:nvPicPr>
          <p:cNvPr id="485" name="151110_04_Heterodyne_1024Hz_+128Hz.wav.jpg" descr="151110_04_Heterodyne_1024Hz_+128Hz.wav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1341" y="1203060"/>
            <a:ext cx="10742118" cy="8787607"/>
          </a:xfrm>
          <a:prstGeom prst="rect">
            <a:avLst/>
          </a:prstGeom>
          <a:ln w="12700">
            <a:miter lim="400000"/>
          </a:ln>
        </p:spPr>
      </p:pic>
      <p:sp>
        <p:nvSpPr>
          <p:cNvPr id="486" name="Over Tones"/>
          <p:cNvSpPr/>
          <p:nvPr/>
        </p:nvSpPr>
        <p:spPr>
          <a:xfrm>
            <a:off x="5445931" y="6285970"/>
            <a:ext cx="4624959" cy="974726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4">
                  <a:satOff val="-10819"/>
                  <a:lumOff val="26666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800">
                <a:solidFill>
                  <a:srgbClr val="FFFFFF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Over Tones</a:t>
            </a:r>
          </a:p>
        </p:txBody>
      </p:sp>
      <p:sp>
        <p:nvSpPr>
          <p:cNvPr id="487" name="Recorded Output"/>
          <p:cNvSpPr/>
          <p:nvPr/>
        </p:nvSpPr>
        <p:spPr>
          <a:xfrm>
            <a:off x="7655731" y="2759715"/>
            <a:ext cx="2926995" cy="139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chemeClr val="accent5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/>
            <a:r>
              <a:t>Recorded Output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Kithara"/>
          <p:cNvSpPr txBox="1"/>
          <p:nvPr>
            <p:ph type="title"/>
          </p:nvPr>
        </p:nvSpPr>
        <p:spPr>
          <a:xfrm>
            <a:off x="952500" y="21166"/>
            <a:ext cx="11099800" cy="1373349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Kithara</a:t>
            </a:r>
          </a:p>
        </p:txBody>
      </p:sp>
      <p:sp>
        <p:nvSpPr>
          <p:cNvPr id="490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26825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491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pic>
        <p:nvPicPr>
          <p:cNvPr id="49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97163" y="1468702"/>
            <a:ext cx="6010474" cy="8013965"/>
          </a:xfrm>
          <a:prstGeom prst="rect">
            <a:avLst/>
          </a:prstGeom>
          <a:ln w="12700">
            <a:miter lim="400000"/>
          </a:ln>
        </p:spPr>
      </p:pic>
      <p:sp>
        <p:nvSpPr>
          <p:cNvPr id="493" name="British Museum"/>
          <p:cNvSpPr txBox="1"/>
          <p:nvPr/>
        </p:nvSpPr>
        <p:spPr>
          <a:xfrm>
            <a:off x="9645781" y="8233390"/>
            <a:ext cx="2612365" cy="1244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 defTabSz="332993">
              <a:spcBef>
                <a:spcPts val="2300"/>
              </a:spcBef>
              <a:defRPr b="1" sz="4104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British Museum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6567" y="2019829"/>
            <a:ext cx="10131666" cy="5713942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Ancient Greek Harmonia Modes"/>
          <p:cNvSpPr txBox="1"/>
          <p:nvPr>
            <p:ph type="title"/>
          </p:nvPr>
        </p:nvSpPr>
        <p:spPr>
          <a:xfrm>
            <a:off x="952500" y="21166"/>
            <a:ext cx="11099800" cy="2594175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r>
              <a:rPr b="1" sz="8000"/>
              <a:t>Ancient Greek Harmonia Modes</a:t>
            </a:r>
          </a:p>
        </p:txBody>
      </p:sp>
      <p:sp>
        <p:nvSpPr>
          <p:cNvPr id="128" name="Literally studied, but musically not studied"/>
          <p:cNvSpPr txBox="1"/>
          <p:nvPr>
            <p:ph type="body" sz="half" idx="1"/>
          </p:nvPr>
        </p:nvSpPr>
        <p:spPr>
          <a:xfrm>
            <a:off x="952500" y="6987127"/>
            <a:ext cx="11099800" cy="2741483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b="1" sz="7200">
                <a:latin typeface="+mj-lt"/>
                <a:ea typeface="+mj-ea"/>
                <a:cs typeface="+mj-cs"/>
                <a:sym typeface="Helvetica"/>
              </a:defRPr>
            </a:pPr>
            <a:r>
              <a:t>Literally studied,</a:t>
            </a:r>
            <a:br/>
            <a:r>
              <a:rPr>
                <a:solidFill>
                  <a:schemeClr val="accent5"/>
                </a:solidFill>
              </a:rPr>
              <a:t>but musically not studied</a:t>
            </a:r>
          </a:p>
        </p:txBody>
      </p:sp>
      <p:sp>
        <p:nvSpPr>
          <p:cNvPr id="129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28381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130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Reconstructed Kithara"/>
          <p:cNvSpPr txBox="1"/>
          <p:nvPr>
            <p:ph type="title"/>
          </p:nvPr>
        </p:nvSpPr>
        <p:spPr>
          <a:xfrm>
            <a:off x="952500" y="21166"/>
            <a:ext cx="11099800" cy="1373349"/>
          </a:xfrm>
          <a:prstGeom prst="rect">
            <a:avLst/>
          </a:prstGeom>
        </p:spPr>
        <p:txBody>
          <a:bodyPr/>
          <a:lstStyle>
            <a:lvl1pPr defTabSz="578358">
              <a:defRPr b="1" sz="7919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 Reconstructed Kithara</a:t>
            </a:r>
          </a:p>
        </p:txBody>
      </p:sp>
      <p:sp>
        <p:nvSpPr>
          <p:cNvPr id="496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26825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497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pic>
        <p:nvPicPr>
          <p:cNvPr id="498" name="IMG_3310-small.jpg" descr="IMG_3310-small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88866" y="1450842"/>
            <a:ext cx="6227068" cy="83027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Thank you for  your kind attention. Your questions / comments are  always welcome."/>
          <p:cNvSpPr txBox="1"/>
          <p:nvPr>
            <p:ph type="ctrTitle"/>
          </p:nvPr>
        </p:nvSpPr>
        <p:spPr>
          <a:xfrm>
            <a:off x="777427" y="1295400"/>
            <a:ext cx="11449946" cy="3987800"/>
          </a:xfrm>
          <a:prstGeom prst="rect">
            <a:avLst/>
          </a:prstGeom>
        </p:spPr>
        <p:txBody>
          <a:bodyPr/>
          <a:lstStyle/>
          <a:p>
            <a:pPr defTabSz="455674">
              <a:defRPr sz="1800"/>
            </a:pPr>
            <a:r>
              <a:rPr b="1" sz="6200">
                <a:latin typeface="+mj-lt"/>
                <a:ea typeface="+mj-ea"/>
                <a:cs typeface="+mj-cs"/>
                <a:sym typeface="Helvetica"/>
              </a:rPr>
              <a:t>Thank you for </a:t>
            </a:r>
            <a:br>
              <a:rPr b="1" sz="6200">
                <a:latin typeface="+mj-lt"/>
                <a:ea typeface="+mj-ea"/>
                <a:cs typeface="+mj-cs"/>
                <a:sym typeface="Helvetica"/>
              </a:rPr>
            </a:br>
            <a:r>
              <a:rPr b="1" sz="6200">
                <a:latin typeface="+mj-lt"/>
                <a:ea typeface="+mj-ea"/>
                <a:cs typeface="+mj-cs"/>
                <a:sym typeface="Helvetica"/>
              </a:rPr>
              <a:t>your kind attention.</a:t>
            </a:r>
            <a:br>
              <a:rPr b="1" sz="6200">
                <a:latin typeface="+mj-lt"/>
                <a:ea typeface="+mj-ea"/>
                <a:cs typeface="+mj-cs"/>
                <a:sym typeface="Helvetica"/>
              </a:rPr>
            </a:br>
            <a:r>
              <a:rPr b="1" sz="6200">
                <a:latin typeface="+mj-lt"/>
                <a:ea typeface="+mj-ea"/>
                <a:cs typeface="+mj-cs"/>
                <a:sym typeface="Helvetica"/>
              </a:rPr>
              <a:t>Your questions / comments are  always welcome.</a:t>
            </a:r>
          </a:p>
        </p:txBody>
      </p:sp>
      <p:sp>
        <p:nvSpPr>
          <p:cNvPr id="501" name="Division of Composition and Conducting,  Interfaculty Initiative in Information Studies,  The University of Tokyo…"/>
          <p:cNvSpPr txBox="1"/>
          <p:nvPr>
            <p:ph type="subTitle" sz="half" idx="1"/>
          </p:nvPr>
        </p:nvSpPr>
        <p:spPr>
          <a:xfrm>
            <a:off x="1270000" y="5966121"/>
            <a:ext cx="10464800" cy="3754092"/>
          </a:xfrm>
          <a:prstGeom prst="rect">
            <a:avLst/>
          </a:prstGeom>
        </p:spPr>
        <p:txBody>
          <a:bodyPr/>
          <a:lstStyle/>
          <a:p>
            <a:pPr defTabSz="457200">
              <a:defRPr sz="1800"/>
            </a:pPr>
            <a:r>
              <a:rPr sz="2800">
                <a:latin typeface="Century"/>
                <a:ea typeface="Century"/>
                <a:cs typeface="Century"/>
                <a:sym typeface="Century"/>
              </a:rPr>
              <a:t>Division of Composition and Conducting, </a:t>
            </a:r>
            <a:br>
              <a:rPr sz="2800">
                <a:latin typeface="Century"/>
                <a:ea typeface="Century"/>
                <a:cs typeface="Century"/>
                <a:sym typeface="Century"/>
              </a:rPr>
            </a:br>
            <a:r>
              <a:rPr sz="2800">
                <a:latin typeface="Century"/>
                <a:ea typeface="Century"/>
                <a:cs typeface="Century"/>
                <a:sym typeface="Century"/>
              </a:rPr>
              <a:t>Interfaculty Initiative in Information Studies, </a:t>
            </a:r>
            <a:br>
              <a:rPr sz="2800">
                <a:latin typeface="Century"/>
                <a:ea typeface="Century"/>
                <a:cs typeface="Century"/>
                <a:sym typeface="Century"/>
              </a:rPr>
            </a:br>
            <a:r>
              <a:rPr sz="2800">
                <a:latin typeface="Century"/>
                <a:ea typeface="Century"/>
                <a:cs typeface="Century"/>
                <a:sym typeface="Century"/>
              </a:rPr>
              <a:t>The University of Tokyo</a:t>
            </a:r>
            <a:endParaRPr sz="2800">
              <a:latin typeface="Century"/>
              <a:ea typeface="Century"/>
              <a:cs typeface="Century"/>
              <a:sym typeface="Century"/>
            </a:endParaRPr>
          </a:p>
          <a:p>
            <a:pPr defTabSz="457200">
              <a:defRPr sz="1800"/>
            </a:pPr>
            <a:br>
              <a:rPr sz="2800">
                <a:latin typeface="Century"/>
                <a:ea typeface="Century"/>
                <a:cs typeface="Century"/>
                <a:sym typeface="Century"/>
              </a:rPr>
            </a:br>
            <a:r>
              <a:rPr sz="36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entury"/>
                <a:ea typeface="Century"/>
                <a:cs typeface="Century"/>
                <a:sym typeface="Century"/>
                <a:hlinkClick r:id="rId2" invalidUrl="" action="" tgtFrame="" tooltip="" history="1" highlightClick="0" endSnd="0"/>
              </a:rPr>
              <a:t>taiso.renpoo@gmail.com</a:t>
            </a:r>
            <a:r>
              <a:rPr sz="3600">
                <a:latin typeface="Century"/>
                <a:ea typeface="Century"/>
                <a:cs typeface="Century"/>
                <a:sym typeface="Century"/>
              </a:rPr>
              <a:t> (SATO, Koji)</a:t>
            </a:r>
            <a:endParaRPr sz="3600">
              <a:latin typeface="Century"/>
              <a:ea typeface="Century"/>
              <a:cs typeface="Century"/>
              <a:sym typeface="Century"/>
            </a:endParaRPr>
          </a:p>
          <a:p>
            <a:pPr defTabSz="457200">
              <a:defRPr sz="1800"/>
            </a:pPr>
            <a:r>
              <a:rPr sz="36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Century"/>
                <a:ea typeface="Century"/>
                <a:cs typeface="Century"/>
                <a:sym typeface="Century"/>
                <a:hlinkClick r:id="rId3" invalidUrl="" action="" tgtFrame="" tooltip="" history="1" highlightClick="0" endSnd="0"/>
              </a:rPr>
              <a:t>itosec@iii.u-tokyo.ac.jp</a:t>
            </a:r>
            <a:r>
              <a:rPr sz="3600">
                <a:latin typeface="Century"/>
                <a:ea typeface="Century"/>
                <a:cs typeface="Century"/>
                <a:sym typeface="Century"/>
              </a:rPr>
              <a:t> (ITO, Ken)</a:t>
            </a:r>
          </a:p>
        </p:txBody>
      </p:sp>
      <p:sp>
        <p:nvSpPr>
          <p:cNvPr id="502" name="Slide Number"/>
          <p:cNvSpPr txBox="1"/>
          <p:nvPr>
            <p:ph type="sldNum" sz="quarter" idx="4294967295"/>
          </p:nvPr>
        </p:nvSpPr>
        <p:spPr>
          <a:xfrm>
            <a:off x="-33867" y="9300633"/>
            <a:ext cx="520900" cy="4191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>
              <a:defRPr sz="2400"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>
              <a:defRPr sz="1800"/>
            </a:pPr>
            <a:fld id="{86CB4B4D-7CA3-9044-876B-883B54F8677D}" type="slidenum">
              <a:rPr sz="2400"/>
            </a:fld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“Helikon” by Ptolemy"/>
          <p:cNvSpPr txBox="1"/>
          <p:nvPr>
            <p:ph type="title"/>
          </p:nvPr>
        </p:nvSpPr>
        <p:spPr>
          <a:xfrm>
            <a:off x="952500" y="156632"/>
            <a:ext cx="11099800" cy="1263785"/>
          </a:xfrm>
          <a:prstGeom prst="rect">
            <a:avLst/>
          </a:prstGeom>
        </p:spPr>
        <p:txBody>
          <a:bodyPr/>
          <a:lstStyle/>
          <a:p>
            <a:pPr>
              <a:defRPr sz="1800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b="1" sz="8000"/>
              <a:t>“</a:t>
            </a:r>
            <a:r>
              <a:rPr b="1" sz="8000"/>
              <a:t>Helikon” by Ptolemy</a:t>
            </a:r>
          </a:p>
        </p:txBody>
      </p:sp>
      <p:sp>
        <p:nvSpPr>
          <p:cNvPr id="133" name="Morphoes"/>
          <p:cNvSpPr txBox="1"/>
          <p:nvPr>
            <p:ph type="body" sz="quarter" idx="1"/>
          </p:nvPr>
        </p:nvSpPr>
        <p:spPr>
          <a:xfrm>
            <a:off x="952500" y="7489438"/>
            <a:ext cx="11099800" cy="1562235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b="1" sz="7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Morphoes</a:t>
            </a:r>
          </a:p>
        </p:txBody>
      </p:sp>
      <p:sp>
        <p:nvSpPr>
          <p:cNvPr id="134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28381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135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pic>
        <p:nvPicPr>
          <p:cNvPr id="136" name="IMG_0192.jpg" descr="IMG_0192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73983" y="1555022"/>
            <a:ext cx="5856834" cy="78091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05884" y="4605338"/>
            <a:ext cx="8123350" cy="4564062"/>
          </a:xfrm>
          <a:prstGeom prst="rect">
            <a:avLst/>
          </a:prstGeom>
          <a:ln w="12700">
            <a:miter lim="400000"/>
          </a:ln>
        </p:spPr>
      </p:pic>
      <p:sp>
        <p:nvSpPr>
          <p:cNvPr id="139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28381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140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pic>
        <p:nvPicPr>
          <p:cNvPr id="141" name="IMG_0192.jpg" descr="IMG_0192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77583" y="1690489"/>
            <a:ext cx="5856834" cy="7809111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“Helikon” by Ptolemy"/>
          <p:cNvSpPr txBox="1"/>
          <p:nvPr>
            <p:ph type="title"/>
          </p:nvPr>
        </p:nvSpPr>
        <p:spPr>
          <a:xfrm>
            <a:off x="952500" y="156632"/>
            <a:ext cx="11099800" cy="1263785"/>
          </a:xfrm>
          <a:prstGeom prst="rect">
            <a:avLst/>
          </a:prstGeom>
        </p:spPr>
        <p:txBody>
          <a:bodyPr/>
          <a:lstStyle/>
          <a:p>
            <a:pPr>
              <a:defRPr sz="1800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b="1" sz="8000"/>
              <a:t>“</a:t>
            </a:r>
            <a:r>
              <a:rPr b="1" sz="8000"/>
              <a:t>Helikon” by Ptolemy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05884" y="4605338"/>
            <a:ext cx="8123350" cy="4564062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Length Ratio"/>
          <p:cNvSpPr txBox="1"/>
          <p:nvPr>
            <p:ph type="body" sz="quarter" idx="1"/>
          </p:nvPr>
        </p:nvSpPr>
        <p:spPr>
          <a:xfrm>
            <a:off x="427566" y="2072948"/>
            <a:ext cx="6060349" cy="2227133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b="1" sz="7200">
                <a:solidFill>
                  <a:schemeClr val="accent4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Length</a:t>
            </a:r>
            <a:br/>
            <a:r>
              <a:t>Ratio</a:t>
            </a:r>
          </a:p>
        </p:txBody>
      </p:sp>
      <p:sp>
        <p:nvSpPr>
          <p:cNvPr id="146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28381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147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pic>
        <p:nvPicPr>
          <p:cNvPr id="148" name="IMG_0192.jpg" descr="IMG_0192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77583" y="1690489"/>
            <a:ext cx="5856834" cy="7809111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“Helikon” by Ptolemy"/>
          <p:cNvSpPr txBox="1"/>
          <p:nvPr>
            <p:ph type="title"/>
          </p:nvPr>
        </p:nvSpPr>
        <p:spPr>
          <a:xfrm>
            <a:off x="952500" y="156632"/>
            <a:ext cx="11099800" cy="1263785"/>
          </a:xfrm>
          <a:prstGeom prst="rect">
            <a:avLst/>
          </a:prstGeom>
        </p:spPr>
        <p:txBody>
          <a:bodyPr/>
          <a:lstStyle/>
          <a:p>
            <a:pPr>
              <a:defRPr sz="1800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b="1" sz="8000"/>
              <a:t>“</a:t>
            </a:r>
            <a:r>
              <a:rPr b="1" sz="8000"/>
              <a:t>Helikon” by Ptolemy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52685" y="1413073"/>
            <a:ext cx="14310170" cy="8040953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Differential fundamentals on diatonic scale"/>
          <p:cNvSpPr txBox="1"/>
          <p:nvPr>
            <p:ph type="title"/>
          </p:nvPr>
        </p:nvSpPr>
        <p:spPr>
          <a:xfrm>
            <a:off x="952500" y="21166"/>
            <a:ext cx="11099800" cy="2594175"/>
          </a:xfrm>
          <a:prstGeom prst="rect">
            <a:avLst/>
          </a:prstGeom>
        </p:spPr>
        <p:txBody>
          <a:bodyPr/>
          <a:lstStyle>
            <a:lvl1pPr defTabSz="531622">
              <a:defRPr b="1" sz="7280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638"/>
            </a:pPr>
            <a:r>
              <a:rPr b="1" sz="7280"/>
              <a:t>Differential fundamentals on diatonic scale</a:t>
            </a:r>
          </a:p>
        </p:txBody>
      </p:sp>
      <p:sp>
        <p:nvSpPr>
          <p:cNvPr id="153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sp>
        <p:nvSpPr>
          <p:cNvPr id="154" name="ratio"/>
          <p:cNvSpPr/>
          <p:nvPr/>
        </p:nvSpPr>
        <p:spPr>
          <a:xfrm>
            <a:off x="742470" y="4693620"/>
            <a:ext cx="1114575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ratio</a:t>
            </a:r>
          </a:p>
        </p:txBody>
      </p:sp>
      <p:sp>
        <p:nvSpPr>
          <p:cNvPr id="155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9832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gradFill flip="none" rotWithShape="1">
          <a:gsLst>
            <a:gs pos="0">
              <a:schemeClr val="accent1">
                <a:satOff val="-36923"/>
                <a:lumOff val="30882"/>
              </a:schemeClr>
            </a:gs>
            <a:gs pos="100000">
              <a:srgbClr val="FFFFFF"/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52685" y="1413073"/>
            <a:ext cx="14310170" cy="8040953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Differential fundamentals on diatonic scale"/>
          <p:cNvSpPr txBox="1"/>
          <p:nvPr>
            <p:ph type="title"/>
          </p:nvPr>
        </p:nvSpPr>
        <p:spPr>
          <a:xfrm>
            <a:off x="952500" y="21166"/>
            <a:ext cx="11099800" cy="2594175"/>
          </a:xfrm>
          <a:prstGeom prst="rect">
            <a:avLst/>
          </a:prstGeom>
        </p:spPr>
        <p:txBody>
          <a:bodyPr/>
          <a:lstStyle>
            <a:lvl1pPr defTabSz="531622">
              <a:defRPr b="1" sz="7280">
                <a:solidFill>
                  <a:schemeClr val="accent5">
                    <a:lumOff val="-8078"/>
                  </a:schemeClr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638"/>
            </a:pPr>
            <a:r>
              <a:rPr b="1" sz="7280"/>
              <a:t>Differential fundamentals on diatonic scale</a:t>
            </a:r>
          </a:p>
        </p:txBody>
      </p:sp>
      <p:sp>
        <p:nvSpPr>
          <p:cNvPr id="159" name="Text"/>
          <p:cNvSpPr txBox="1"/>
          <p:nvPr/>
        </p:nvSpPr>
        <p:spPr>
          <a:xfrm>
            <a:off x="265984" y="9156059"/>
            <a:ext cx="12472832" cy="381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pPr algn="r" defTabSz="457200">
              <a:defRPr sz="1800">
                <a:latin typeface="Century"/>
                <a:ea typeface="Century"/>
                <a:cs typeface="Century"/>
                <a:sym typeface="Century"/>
              </a:defRPr>
            </a:pPr>
          </a:p>
        </p:txBody>
      </p:sp>
      <p:sp>
        <p:nvSpPr>
          <p:cNvPr id="160" name="ratio"/>
          <p:cNvSpPr/>
          <p:nvPr/>
        </p:nvSpPr>
        <p:spPr>
          <a:xfrm>
            <a:off x="742470" y="4693620"/>
            <a:ext cx="1114575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ratio</a:t>
            </a:r>
          </a:p>
        </p:txBody>
      </p:sp>
      <p:sp>
        <p:nvSpPr>
          <p:cNvPr id="161" name="Slide Number"/>
          <p:cNvSpPr txBox="1"/>
          <p:nvPr>
            <p:ph type="sldNum" sz="quarter" idx="4294967295"/>
          </p:nvPr>
        </p:nvSpPr>
        <p:spPr>
          <a:xfrm>
            <a:off x="-43" y="9300633"/>
            <a:ext cx="498328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t">
            <a:normAutofit fontScale="100000" lnSpcReduction="0"/>
          </a:bodyPr>
          <a:lstStyle>
            <a:lvl1pPr algn="ctr" defTabSz="457200">
              <a:defRPr b="1" sz="24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 b="0" sz="1800"/>
            </a:pPr>
            <a:fld id="{86CB4B4D-7CA3-9044-876B-883B54F8677D}" type="slidenum">
              <a:rPr b="1" sz="2400"/>
            </a:fld>
          </a:p>
        </p:txBody>
      </p:sp>
      <p:sp>
        <p:nvSpPr>
          <p:cNvPr id="162" name="8:8"/>
          <p:cNvSpPr/>
          <p:nvPr/>
        </p:nvSpPr>
        <p:spPr>
          <a:xfrm>
            <a:off x="2196372" y="4738070"/>
            <a:ext cx="784623" cy="657226"/>
          </a:xfrm>
          <a:prstGeom prst="rect">
            <a:avLst/>
          </a:prstGeom>
          <a:gradFill>
            <a:gsLst>
              <a:gs pos="0">
                <a:srgbClr val="CE2100"/>
              </a:gs>
              <a:gs pos="100000">
                <a:schemeClr val="accent5">
                  <a:hueOff val="-477027"/>
                  <a:satOff val="5825"/>
                  <a:lumOff val="41095"/>
                </a:schemeClr>
              </a:gs>
            </a:gsLst>
            <a:lin ang="16200000"/>
          </a:gradFill>
          <a:ln>
            <a:solidFill>
              <a:srgbClr val="C82101"/>
            </a:solidFill>
            <a:bevel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8:8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bevel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bevel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bevel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bevel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